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2"/>
  </p:notesMasterIdLst>
  <p:sldIdLst>
    <p:sldId id="258" r:id="rId5"/>
    <p:sldId id="276" r:id="rId6"/>
    <p:sldId id="309" r:id="rId7"/>
    <p:sldId id="320" r:id="rId8"/>
    <p:sldId id="321" r:id="rId9"/>
    <p:sldId id="322" r:id="rId10"/>
    <p:sldId id="323" r:id="rId11"/>
    <p:sldId id="324" r:id="rId12"/>
    <p:sldId id="325" r:id="rId13"/>
    <p:sldId id="326" r:id="rId14"/>
    <p:sldId id="327" r:id="rId15"/>
    <p:sldId id="318" r:id="rId16"/>
    <p:sldId id="328" r:id="rId17"/>
    <p:sldId id="319" r:id="rId18"/>
    <p:sldId id="329" r:id="rId19"/>
    <p:sldId id="269" r:id="rId20"/>
    <p:sldId id="271" r:id="rId21"/>
    <p:sldId id="272" r:id="rId22"/>
    <p:sldId id="273" r:id="rId23"/>
    <p:sldId id="274" r:id="rId24"/>
    <p:sldId id="277" r:id="rId25"/>
    <p:sldId id="279" r:id="rId26"/>
    <p:sldId id="280" r:id="rId27"/>
    <p:sldId id="281" r:id="rId28"/>
    <p:sldId id="282" r:id="rId29"/>
    <p:sldId id="283" r:id="rId30"/>
    <p:sldId id="284" r:id="rId31"/>
    <p:sldId id="331" r:id="rId32"/>
    <p:sldId id="285" r:id="rId33"/>
    <p:sldId id="286" r:id="rId34"/>
    <p:sldId id="287" r:id="rId35"/>
    <p:sldId id="288" r:id="rId36"/>
    <p:sldId id="289" r:id="rId37"/>
    <p:sldId id="290" r:id="rId38"/>
    <p:sldId id="278" r:id="rId39"/>
    <p:sldId id="336" r:id="rId40"/>
    <p:sldId id="330" r:id="rId41"/>
  </p:sldIdLst>
  <p:sldSz cx="9144000" cy="6858000" type="screen4x3"/>
  <p:notesSz cx="6858000" cy="9144000"/>
  <p:custDataLst>
    <p:tags r:id="rId4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7F7F7F"/>
    <a:srgbClr val="CC6600"/>
    <a:srgbClr val="0B1143"/>
    <a:srgbClr val="E2E2E2"/>
    <a:srgbClr val="F2F2F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56" autoAdjust="0"/>
    <p:restoredTop sz="94660"/>
  </p:normalViewPr>
  <p:slideViewPr>
    <p:cSldViewPr>
      <p:cViewPr varScale="1">
        <p:scale>
          <a:sx n="62" d="100"/>
          <a:sy n="62" d="100"/>
        </p:scale>
        <p:origin x="-65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39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6CA00-ACCD-4CDF-B5B5-3D1B141E8942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2C3341-5772-46D9-B292-2883C0728A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3616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F9CE17-DC07-4AB5-8701-D4CBE0549C32}" type="slidenum">
              <a:rPr lang="en-US" sz="1200" smtClean="0">
                <a:latin typeface="Arial" charset="0"/>
              </a:rPr>
              <a:pPr eaLnBrk="1" hangingPunct="1"/>
              <a:t>3</a:t>
            </a:fld>
            <a:endParaRPr lang="en-US" sz="1200" smtClean="0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F9CE17-DC07-4AB5-8701-D4CBE0549C32}" type="slidenum">
              <a:rPr lang="en-US" sz="1200" smtClean="0">
                <a:latin typeface="Arial" charset="0"/>
              </a:rPr>
              <a:pPr eaLnBrk="1" hangingPunct="1"/>
              <a:t>4</a:t>
            </a:fld>
            <a:endParaRPr lang="en-US" sz="1200" smtClean="0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F9CE17-DC07-4AB5-8701-D4CBE0549C32}" type="slidenum">
              <a:rPr lang="en-US" sz="1200" smtClean="0">
                <a:latin typeface="Arial" charset="0"/>
              </a:rPr>
              <a:pPr eaLnBrk="1" hangingPunct="1"/>
              <a:t>5</a:t>
            </a:fld>
            <a:endParaRPr lang="en-US" sz="1200" smtClean="0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F9CE17-DC07-4AB5-8701-D4CBE0549C32}" type="slidenum">
              <a:rPr lang="en-US" sz="1200" smtClean="0">
                <a:latin typeface="Arial" charset="0"/>
              </a:rPr>
              <a:pPr eaLnBrk="1" hangingPunct="1"/>
              <a:t>6</a:t>
            </a:fld>
            <a:endParaRPr lang="en-US" sz="1200" smtClean="0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F9CE17-DC07-4AB5-8701-D4CBE0549C32}" type="slidenum">
              <a:rPr lang="en-US" sz="1200" smtClean="0">
                <a:latin typeface="Arial" charset="0"/>
              </a:rPr>
              <a:pPr eaLnBrk="1" hangingPunct="1"/>
              <a:t>7</a:t>
            </a:fld>
            <a:endParaRPr lang="en-US" sz="1200" smtClean="0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F9CE17-DC07-4AB5-8701-D4CBE0549C32}" type="slidenum">
              <a:rPr lang="en-US" sz="1200" smtClean="0">
                <a:latin typeface="Arial" charset="0"/>
              </a:rPr>
              <a:pPr eaLnBrk="1" hangingPunct="1"/>
              <a:t>8</a:t>
            </a:fld>
            <a:endParaRPr lang="en-US" sz="1200" smtClean="0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F9CE17-DC07-4AB5-8701-D4CBE0549C32}" type="slidenum">
              <a:rPr lang="en-US" sz="1200" smtClean="0">
                <a:latin typeface="Arial" charset="0"/>
              </a:rPr>
              <a:pPr eaLnBrk="1" hangingPunct="1"/>
              <a:t>9</a:t>
            </a:fld>
            <a:endParaRPr lang="en-US" sz="1200" smtClean="0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F9CE17-DC07-4AB5-8701-D4CBE0549C32}" type="slidenum">
              <a:rPr lang="en-US" sz="1200" smtClean="0">
                <a:latin typeface="Arial" charset="0"/>
              </a:rPr>
              <a:pPr eaLnBrk="1" hangingPunct="1"/>
              <a:t>10</a:t>
            </a:fld>
            <a:endParaRPr lang="en-US" sz="1200" smtClean="0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F9CE17-DC07-4AB5-8701-D4CBE0549C32}" type="slidenum">
              <a:rPr lang="en-US" sz="1200" smtClean="0">
                <a:latin typeface="Arial" charset="0"/>
              </a:rPr>
              <a:pPr eaLnBrk="1" hangingPunct="1"/>
              <a:t>11</a:t>
            </a:fld>
            <a:endParaRPr lang="en-US" sz="1200" smtClean="0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300A848-C79E-47EE-86BE-7274F968E52E}" type="slidenum">
              <a:rPr lang="en-US" sz="1200" smtClean="0">
                <a:latin typeface="Arial" charset="0"/>
              </a:rPr>
              <a:pPr eaLnBrk="1" hangingPunct="1"/>
              <a:t>12</a:t>
            </a:fld>
            <a:endParaRPr lang="en-US" sz="1200" smtClean="0">
              <a:latin typeface="Arial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Correct answer is C: adductor (answer A is misspelled.  B means a muscle that draws a limb away from the body.  D is misspelled.)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300A848-C79E-47EE-86BE-7274F968E52E}" type="slidenum">
              <a:rPr lang="en-US" sz="1200" smtClean="0">
                <a:latin typeface="Arial" charset="0"/>
              </a:rPr>
              <a:pPr eaLnBrk="1" hangingPunct="1"/>
              <a:t>13</a:t>
            </a:fld>
            <a:endParaRPr lang="en-US" sz="1200" smtClean="0">
              <a:latin typeface="Arial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Correct answer is C: adductor (answer A is misspelled.  B means a muscle that draws a limb away from the body.  D is misspelled.)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88ECC5A-B374-4C0D-BB93-1457CA17A23B}" type="slidenum">
              <a:rPr lang="en-US" sz="1200" smtClean="0">
                <a:latin typeface="Arial" charset="0"/>
              </a:rPr>
              <a:pPr eaLnBrk="1" hangingPunct="1"/>
              <a:t>14</a:t>
            </a:fld>
            <a:endParaRPr lang="en-US" sz="1200" smtClean="0">
              <a:latin typeface="Arial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Correct answer is A: dyspnea    dys- means painful  -pnea means breathing.  Remember, medical terms do not need to have a root or combining form (as dyspnea, for example, has a prefix and a suffix with an imbedded root.)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88ECC5A-B374-4C0D-BB93-1457CA17A23B}" type="slidenum">
              <a:rPr lang="en-US" sz="1200" smtClean="0">
                <a:latin typeface="Arial" charset="0"/>
              </a:rPr>
              <a:pPr eaLnBrk="1" hangingPunct="1"/>
              <a:t>15</a:t>
            </a:fld>
            <a:endParaRPr lang="en-US" sz="1200" smtClean="0">
              <a:latin typeface="Arial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Correct answer is A: dyspnea    dys- means painful  -pnea means breathing.  Remember, medical terms do not need to have a root or combining form (as dyspnea, for example, has a prefix and a suffix with an imbedded root.)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17F885C-0B1E-4769-ACFC-0C3E005B4241}" type="slidenum">
              <a:rPr lang="en-US" sz="1200" b="0" smtClean="0">
                <a:latin typeface="Arial" charset="0"/>
              </a:rPr>
              <a:pPr eaLnBrk="1" hangingPunct="1"/>
              <a:t>22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Refer to section beginning on p. 74 for terms using these suffixes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789927D-1544-4977-8471-C39089DDD76D}" type="slidenum">
              <a:rPr lang="en-US" sz="1200" b="0" smtClean="0">
                <a:latin typeface="Arial" charset="0"/>
              </a:rPr>
              <a:pPr eaLnBrk="1" hangingPunct="1"/>
              <a:t>23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Refer to section beginning on p. 74 for terms using these suffixes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73F8876-EB1E-4742-86E4-6F911B870A84}" type="slidenum">
              <a:rPr lang="en-US" sz="1200" b="0" smtClean="0">
                <a:latin typeface="Arial" charset="0"/>
              </a:rPr>
              <a:pPr eaLnBrk="1" hangingPunct="1"/>
              <a:t>24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Refer to section beginning on p. 74 for terms using these suffixes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DD0773E-DD15-4ECD-A903-DC765A2B6A4D}" type="slidenum">
              <a:rPr lang="en-US" sz="1200" b="0" smtClean="0">
                <a:latin typeface="Arial" charset="0"/>
              </a:rPr>
              <a:pPr eaLnBrk="1" hangingPunct="1"/>
              <a:t>25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Refer to section beginning on p. 74 for terms using these suffixes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83088E9-B9DD-42F4-9AAA-785DE6D8AB6F}" type="slidenum">
              <a:rPr lang="en-US" sz="1200" b="0" smtClean="0">
                <a:latin typeface="Arial" charset="0"/>
              </a:rPr>
              <a:pPr eaLnBrk="1" hangingPunct="1"/>
              <a:t>26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Refer to section beginning on p. 74 for terms using these suffixes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380C005-1D86-413F-A667-2F4AFC9ED42A}" type="slidenum">
              <a:rPr lang="en-US" sz="1200" b="0" smtClean="0">
                <a:latin typeface="Arial" charset="0"/>
              </a:rPr>
              <a:pPr eaLnBrk="1" hangingPunct="1"/>
              <a:t>27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Correct answer is C: acrophobia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380C005-1D86-413F-A667-2F4AFC9ED42A}" type="slidenum">
              <a:rPr lang="en-US" sz="1200" b="0" smtClean="0">
                <a:latin typeface="Arial" charset="0"/>
              </a:rPr>
              <a:pPr eaLnBrk="1" hangingPunct="1"/>
              <a:t>28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Correct answer is C: acrophobia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D52EC83-2589-44EA-8463-358BF36A720F}" type="slidenum">
              <a:rPr lang="en-US" sz="1200" b="0" smtClean="0">
                <a:latin typeface="Arial" charset="0"/>
              </a:rPr>
              <a:pPr eaLnBrk="1" hangingPunct="1"/>
              <a:t>29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Refer to section beginning on p. 74 for terms using these suffixes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E2C1F79-233C-4DAB-B843-33ADDDF73BE4}" type="slidenum">
              <a:rPr lang="en-US" sz="1200" b="0" smtClean="0">
                <a:latin typeface="Arial" charset="0"/>
              </a:rPr>
              <a:pPr eaLnBrk="1" hangingPunct="1"/>
              <a:t>30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Refer to section beginning on p. 74 for terms using these suffixes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81EB770-C759-4727-821E-2C5FC264D89E}" type="slidenum">
              <a:rPr lang="en-US" sz="1200" b="0" smtClean="0">
                <a:latin typeface="Arial" charset="0"/>
              </a:rPr>
              <a:pPr eaLnBrk="1" hangingPunct="1"/>
              <a:t>31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 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50D45A9-BB7D-4250-B963-7B3DAC4EB534}" type="slidenum">
              <a:rPr lang="en-US" sz="1200" b="0" smtClean="0">
                <a:latin typeface="Arial" charset="0"/>
              </a:rPr>
              <a:pPr eaLnBrk="1" hangingPunct="1"/>
              <a:t>32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 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CB2628F-6FE6-4090-B413-E354E5F9B9A0}" type="slidenum">
              <a:rPr lang="en-US" sz="1200" b="0" smtClean="0">
                <a:latin typeface="Arial" charset="0"/>
              </a:rPr>
              <a:pPr eaLnBrk="1" hangingPunct="1"/>
              <a:t>33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 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5F42522-C6F3-46B6-B18F-8F43C6D47B46}" type="slidenum">
              <a:rPr lang="en-US" sz="1200" b="0" smtClean="0">
                <a:latin typeface="Arial" charset="0"/>
              </a:rPr>
              <a:pPr eaLnBrk="1" hangingPunct="1"/>
              <a:t>34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What is Streptococcus? </a:t>
            </a:r>
          </a:p>
          <a:p>
            <a:pPr eaLnBrk="1" hangingPunct="1"/>
            <a:r>
              <a:rPr lang="en-US" smtClean="0"/>
              <a:t>What are other berry-shaped bacteria?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B114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10" name="Rectangle 9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3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976145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>
            <a:lvl1pPr>
              <a:defRPr>
                <a:solidFill>
                  <a:srgbClr val="0B114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21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8" name="Rectangle 7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1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11234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8" name="Rectangle 7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1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560666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221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221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9" name="Rectangle 8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2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48608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655638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399"/>
            <a:ext cx="4040188" cy="498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76401"/>
            <a:ext cx="4041775" cy="49847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11" name="Rectangle 10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4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854249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7" name="Rectangle 6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0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609998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6" name="Rectangle 5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9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928449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53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914400"/>
            <a:ext cx="4876800" cy="52435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57400"/>
            <a:ext cx="3008313" cy="40687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9" name="Rectangle 8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2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727198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990600"/>
            <a:ext cx="5410200" cy="3733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9" name="Rectangle 8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2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45985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7848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133600"/>
            <a:ext cx="7848600" cy="3992563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9" name="Picture 18" descr="IDUniversity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5400000">
            <a:off x="5469185" y="3106985"/>
            <a:ext cx="6858000" cy="64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2749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 descr="IDUniversity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5400000">
            <a:off x="5469185" y="3106985"/>
            <a:ext cx="6858000" cy="64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7074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81200"/>
            <a:ext cx="8229600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IDUniversityLogo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4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61133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rgbClr val="CC660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rgbClr val="7F7F7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2.wav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1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4.wa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5.wa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6.wav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7.wav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8.wav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9.wav"/><Relationship Id="rId1" Type="http://schemas.openxmlformats.org/officeDocument/2006/relationships/tags" Target="../tags/tag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20.wav"/><Relationship Id="rId1" Type="http://schemas.openxmlformats.org/officeDocument/2006/relationships/tags" Target="../tags/tag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21.wav"/><Relationship Id="rId1" Type="http://schemas.openxmlformats.org/officeDocument/2006/relationships/tags" Target="../tags/tag8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2.wav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3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4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5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6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7.wa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8.wa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9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0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1.wav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2.wav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3.wav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4.xml"/><Relationship Id="rId1" Type="http://schemas.openxmlformats.org/officeDocument/2006/relationships/audio" Target="../media/audio34.wav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5.wav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6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audio" Target="../media/audio37.wav"/><Relationship Id="rId1" Type="http://schemas.openxmlformats.org/officeDocument/2006/relationships/tags" Target="../tags/tag9.xml"/><Relationship Id="rId6" Type="http://schemas.openxmlformats.org/officeDocument/2006/relationships/image" Target="../media/image2.png"/><Relationship Id="rId5" Type="http://schemas.openxmlformats.org/officeDocument/2006/relationships/hyperlink" Target="mailto:ficticousinstructor@YSMU.edu" TargetMode="External"/><Relationship Id="rId4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Medical Terminology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C6600"/>
                </a:solidFill>
              </a:rPr>
              <a:t>Basics</a:t>
            </a:r>
          </a:p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Part 2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pic>
        <p:nvPicPr>
          <p:cNvPr id="10" name="~PP900.WAV">
            <a:hlinkClick r:id="" action="ppaction://media"/>
          </p:cNvPr>
          <p:cNvPicPr>
            <a:picLocks noRot="1" noChangeAspect="1"/>
          </p:cNvPicPr>
          <p:nvPr>
            <a:wavAudioFile r:embed="rId1" name="~PP900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6303510"/>
      </p:ext>
    </p:extLst>
  </p:cSld>
  <p:clrMapOvr>
    <a:masterClrMapping/>
  </p:clrMapOvr>
  <p:transition advTm="53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Prefixes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/>
              <a:t>A prefix is a syllable or syllables placed BEFORE a word or word root to alter its meaning or create a new word</a:t>
            </a:r>
            <a:r>
              <a:rPr lang="en-US" dirty="0" smtClean="0"/>
              <a:t>.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Some Prefixes: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>
                <a:solidFill>
                  <a:srgbClr val="7F7F7F"/>
                </a:solidFill>
              </a:rPr>
              <a:t>		Hyper-    </a:t>
            </a:r>
            <a:r>
              <a:rPr lang="en-US" sz="2400" dirty="0">
                <a:solidFill>
                  <a:srgbClr val="7F7F7F"/>
                </a:solidFill>
              </a:rPr>
              <a:t>(excessive)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>
                <a:solidFill>
                  <a:srgbClr val="7F7F7F"/>
                </a:solidFill>
              </a:rPr>
              <a:t>		Pre-        </a:t>
            </a:r>
            <a:r>
              <a:rPr lang="en-US" sz="2400" dirty="0">
                <a:solidFill>
                  <a:srgbClr val="7F7F7F"/>
                </a:solidFill>
              </a:rPr>
              <a:t>(before)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>
                <a:solidFill>
                  <a:srgbClr val="7F7F7F"/>
                </a:solidFill>
              </a:rPr>
              <a:t>		Post-       </a:t>
            </a:r>
            <a:r>
              <a:rPr lang="en-US" sz="2400" dirty="0">
                <a:solidFill>
                  <a:srgbClr val="7F7F7F"/>
                </a:solidFill>
              </a:rPr>
              <a:t>(after)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>
                <a:solidFill>
                  <a:srgbClr val="7F7F7F"/>
                </a:solidFill>
              </a:rPr>
              <a:t>		Homo-     </a:t>
            </a:r>
            <a:r>
              <a:rPr lang="en-US" sz="2400" dirty="0">
                <a:solidFill>
                  <a:srgbClr val="7F7F7F"/>
                </a:solidFill>
              </a:rPr>
              <a:t>(same)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>
                <a:solidFill>
                  <a:srgbClr val="7F7F7F"/>
                </a:solidFill>
              </a:rPr>
              <a:t>		Hypo-      </a:t>
            </a:r>
            <a:r>
              <a:rPr lang="en-US" sz="2400" dirty="0">
                <a:solidFill>
                  <a:srgbClr val="7F7F7F"/>
                </a:solidFill>
              </a:rPr>
              <a:t>(under)</a:t>
            </a:r>
          </a:p>
          <a:p>
            <a:pPr lvl="2">
              <a:lnSpc>
                <a:spcPct val="80000"/>
              </a:lnSpc>
            </a:pPr>
            <a:endParaRPr lang="en-US" sz="2000" dirty="0" smtClean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400" dirty="0">
              <a:solidFill>
                <a:srgbClr val="7F7F7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pic>
        <p:nvPicPr>
          <p:cNvPr id="10" name="~PP1937.WAV">
            <a:hlinkClick r:id="" action="ppaction://media"/>
          </p:cNvPr>
          <p:cNvPicPr>
            <a:picLocks noRot="1" noChangeAspect="1"/>
          </p:cNvPicPr>
          <p:nvPr>
            <a:wavAudioFile r:embed="rId2" name="~PP1937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797198571"/>
      </p:ext>
    </p:extLst>
  </p:cSld>
  <p:clrMapOvr>
    <a:masterClrMapping/>
  </p:clrMapOvr>
  <p:transition advTm="3372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6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8674" grpId="0"/>
      <p:bldP spid="286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447800"/>
            <a:ext cx="7543800" cy="44196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endParaRPr lang="en-US" sz="2000" b="1" dirty="0" smtClean="0"/>
          </a:p>
          <a:p>
            <a:pPr eaLnBrk="1" hangingPunct="1">
              <a:lnSpc>
                <a:spcPct val="130000"/>
              </a:lnSpc>
              <a:buFont typeface="Wingdings 2" pitchFamily="18" charset="2"/>
              <a:buNone/>
              <a:defRPr/>
            </a:pPr>
            <a:endParaRPr lang="en-US" sz="900" b="1" dirty="0" smtClean="0"/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a-, an</a:t>
            </a:r>
            <a:r>
              <a:rPr lang="en-US" dirty="0" smtClean="0"/>
              <a:t>		no, not, without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err="1" smtClean="0"/>
              <a:t>ab</a:t>
            </a:r>
            <a:r>
              <a:rPr lang="en-US" b="1" dirty="0" smtClean="0"/>
              <a:t>-	</a:t>
            </a:r>
            <a:r>
              <a:rPr lang="en-US" dirty="0" smtClean="0"/>
              <a:t>		away from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ad-			</a:t>
            </a:r>
            <a:r>
              <a:rPr lang="en-US" dirty="0" smtClean="0"/>
              <a:t>toward</a:t>
            </a:r>
            <a:r>
              <a:rPr lang="en-US" b="1" dirty="0" smtClean="0"/>
              <a:t>	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err="1" smtClean="0"/>
              <a:t>ana</a:t>
            </a:r>
            <a:r>
              <a:rPr lang="en-US" b="1" dirty="0" smtClean="0"/>
              <a:t>- </a:t>
            </a:r>
            <a:r>
              <a:rPr lang="en-US" sz="2400" dirty="0" smtClean="0"/>
              <a:t>		</a:t>
            </a:r>
            <a:r>
              <a:rPr lang="en-US" dirty="0" smtClean="0"/>
              <a:t>up, apart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ante-		</a:t>
            </a:r>
            <a:r>
              <a:rPr lang="en-US" dirty="0" smtClean="0"/>
              <a:t>before, forward</a:t>
            </a:r>
          </a:p>
        </p:txBody>
      </p:sp>
      <p:sp>
        <p:nvSpPr>
          <p:cNvPr id="7172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6" name="Rectangle 10"/>
          <p:cNvSpPr>
            <a:spLocks noGrp="1" noChangeArrowheads="1"/>
          </p:cNvSpPr>
          <p:nvPr/>
        </p:nvSpPr>
        <p:spPr bwMode="auto">
          <a:xfrm>
            <a:off x="-30997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Prefixes 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and Terminology 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+mj-lt"/>
              <a:ea typeface="Geneva" pitchFamily="80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8" name="~PP2711.WAV">
            <a:hlinkClick r:id="" action="ppaction://media"/>
          </p:cNvPr>
          <p:cNvPicPr>
            <a:picLocks noRot="1" noChangeAspect="1"/>
          </p:cNvPicPr>
          <p:nvPr>
            <a:wavAudioFile r:embed="rId1" name="~PP2711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63306200"/>
      </p:ext>
    </p:extLst>
  </p:cSld>
  <p:clrMapOvr>
    <a:masterClrMapping/>
  </p:clrMapOvr>
  <p:transition advTm="2515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6" name="Rectangle 10"/>
          <p:cNvSpPr>
            <a:spLocks noGrp="1" noChangeArrowheads="1"/>
          </p:cNvSpPr>
          <p:nvPr/>
        </p:nvSpPr>
        <p:spPr bwMode="auto">
          <a:xfrm>
            <a:off x="-30997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Prefixes 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and Terminology 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+mj-lt"/>
              <a:ea typeface="Geneva" pitchFamily="80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914400" y="1600200"/>
            <a:ext cx="75438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rgbClr val="CC66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1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  <a:defRPr/>
            </a:pPr>
            <a:endParaRPr lang="en-US" sz="2000" dirty="0" smtClean="0"/>
          </a:p>
          <a:p>
            <a:pPr>
              <a:lnSpc>
                <a:spcPct val="130000"/>
              </a:lnSpc>
              <a:buFont typeface="Wingdings 2" pitchFamily="18" charset="2"/>
              <a:buNone/>
              <a:defRPr/>
            </a:pPr>
            <a:endParaRPr lang="en-US" sz="900" dirty="0" smtClean="0"/>
          </a:p>
          <a:p>
            <a:pPr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dirty="0" smtClean="0"/>
              <a:t>anti-		against</a:t>
            </a:r>
          </a:p>
          <a:p>
            <a:pPr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dirty="0" smtClean="0"/>
              <a:t>auto-		self, own</a:t>
            </a:r>
          </a:p>
          <a:p>
            <a:pPr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dirty="0" smtClean="0"/>
              <a:t>bi-			two</a:t>
            </a:r>
          </a:p>
          <a:p>
            <a:pPr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dirty="0" err="1" smtClean="0"/>
              <a:t>brady</a:t>
            </a:r>
            <a:r>
              <a:rPr lang="en-US" dirty="0" smtClean="0"/>
              <a:t>- </a:t>
            </a:r>
            <a:r>
              <a:rPr lang="en-US" sz="2400" dirty="0" smtClean="0"/>
              <a:t>		</a:t>
            </a:r>
            <a:r>
              <a:rPr lang="en-US" dirty="0" smtClean="0"/>
              <a:t>slow</a:t>
            </a:r>
          </a:p>
          <a:p>
            <a:pPr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err="1" smtClean="0"/>
              <a:t>cata</a:t>
            </a:r>
            <a:r>
              <a:rPr lang="en-US" dirty="0" smtClean="0"/>
              <a:t>-		down</a:t>
            </a:r>
          </a:p>
          <a:p>
            <a:pPr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smtClean="0"/>
              <a:t>con-			with, together</a:t>
            </a:r>
          </a:p>
        </p:txBody>
      </p:sp>
      <p:pic>
        <p:nvPicPr>
          <p:cNvPr id="12" name="~PP1691.WAV">
            <a:hlinkClick r:id="" action="ppaction://media"/>
          </p:cNvPr>
          <p:cNvPicPr>
            <a:picLocks noRot="1" noChangeAspect="1"/>
          </p:cNvPicPr>
          <p:nvPr>
            <a:wavAudioFile r:embed="rId1" name="~PP1691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3046749"/>
      </p:ext>
    </p:extLst>
  </p:cSld>
  <p:clrMapOvr>
    <a:masterClrMapping/>
  </p:clrMapOvr>
  <p:transition advTm="234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6" name="Rectangle 10"/>
          <p:cNvSpPr>
            <a:spLocks noGrp="1" noChangeArrowheads="1"/>
          </p:cNvSpPr>
          <p:nvPr/>
        </p:nvSpPr>
        <p:spPr bwMode="auto">
          <a:xfrm>
            <a:off x="-30997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Prefixes and Terminology 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+mj-lt"/>
              <a:ea typeface="Geneva" pitchFamily="80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806281" y="1752600"/>
            <a:ext cx="75438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rgbClr val="CC66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1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contra-		against, opposite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de-			down, lack of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 err="1"/>
              <a:t>dia</a:t>
            </a:r>
            <a:r>
              <a:rPr lang="en-US" dirty="0"/>
              <a:t>-			through, complete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 err="1"/>
              <a:t>dys</a:t>
            </a:r>
            <a:r>
              <a:rPr lang="en-US" dirty="0"/>
              <a:t>- 		bad, painful, difficult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n-US" dirty="0" err="1"/>
              <a:t>ec</a:t>
            </a:r>
            <a:r>
              <a:rPr lang="en-US" dirty="0"/>
              <a:t>-, </a:t>
            </a:r>
            <a:r>
              <a:rPr lang="en-US" dirty="0" err="1"/>
              <a:t>ecto</a:t>
            </a:r>
            <a:r>
              <a:rPr lang="en-US" dirty="0"/>
              <a:t>		out, outside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n-US" dirty="0"/>
              <a:t>en-, </a:t>
            </a:r>
            <a:r>
              <a:rPr lang="en-US" dirty="0" err="1"/>
              <a:t>endo</a:t>
            </a:r>
            <a:r>
              <a:rPr lang="en-US" dirty="0"/>
              <a:t>-	in, within</a:t>
            </a:r>
          </a:p>
        </p:txBody>
      </p:sp>
      <p:pic>
        <p:nvPicPr>
          <p:cNvPr id="12" name="~PP2925.WAV">
            <a:hlinkClick r:id="" action="ppaction://media"/>
          </p:cNvPr>
          <p:cNvPicPr>
            <a:picLocks noRot="1" noChangeAspect="1"/>
          </p:cNvPicPr>
          <p:nvPr>
            <a:wavAudioFile r:embed="rId1" name="~PP2925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49158553"/>
      </p:ext>
    </p:extLst>
  </p:cSld>
  <p:clrMapOvr>
    <a:masterClrMapping/>
  </p:clrMapOvr>
  <p:transition advTm="298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6" name="Rectangle 10"/>
          <p:cNvSpPr>
            <a:spLocks noGrp="1" noChangeArrowheads="1"/>
          </p:cNvSpPr>
          <p:nvPr/>
        </p:nvSpPr>
        <p:spPr bwMode="auto">
          <a:xfrm>
            <a:off x="5166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Prefixes 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and Terminology 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+mj-lt"/>
              <a:ea typeface="Geneva" pitchFamily="80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785247" y="1765515"/>
            <a:ext cx="75438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rgbClr val="CC66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1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buNone/>
              <a:defRPr/>
            </a:pPr>
            <a:r>
              <a:rPr lang="en-US" dirty="0" err="1"/>
              <a:t>epi</a:t>
            </a:r>
            <a:r>
              <a:rPr lang="en-US" dirty="0"/>
              <a:t>-			upon, on, above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 err="1"/>
              <a:t>eu</a:t>
            </a:r>
            <a:r>
              <a:rPr lang="en-US" dirty="0"/>
              <a:t>-			good, normal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ex-			out, away from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hemi- </a:t>
            </a:r>
            <a:r>
              <a:rPr lang="en-US" sz="2400" dirty="0"/>
              <a:t>		</a:t>
            </a:r>
            <a:r>
              <a:rPr lang="en-US" dirty="0"/>
              <a:t>half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n-US" dirty="0"/>
              <a:t>hyper-		excessive, above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n-US" dirty="0"/>
              <a:t>hypo-		deficient, under</a:t>
            </a:r>
          </a:p>
        </p:txBody>
      </p:sp>
      <p:pic>
        <p:nvPicPr>
          <p:cNvPr id="12" name="~PP2654.WAV">
            <a:hlinkClick r:id="" action="ppaction://media"/>
          </p:cNvPr>
          <p:cNvPicPr>
            <a:picLocks noRot="1" noChangeAspect="1"/>
          </p:cNvPicPr>
          <p:nvPr>
            <a:wavAudioFile r:embed="rId1" name="~PP2654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1149469"/>
      </p:ext>
    </p:extLst>
  </p:cSld>
  <p:clrMapOvr>
    <a:masterClrMapping/>
  </p:clrMapOvr>
  <p:transition advTm="242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6" name="Rectangle 10"/>
          <p:cNvSpPr>
            <a:spLocks noGrp="1" noChangeArrowheads="1"/>
          </p:cNvSpPr>
          <p:nvPr/>
        </p:nvSpPr>
        <p:spPr bwMode="auto">
          <a:xfrm>
            <a:off x="5166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Prefixes 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and Terminology 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+mj-lt"/>
              <a:ea typeface="Geneva" pitchFamily="80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785247" y="1765515"/>
            <a:ext cx="75438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rgbClr val="CC66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1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in-			not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in-			into, within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infra-		</a:t>
            </a:r>
            <a:r>
              <a:rPr lang="en-US" dirty="0" smtClean="0"/>
              <a:t>beneath</a:t>
            </a:r>
            <a:endParaRPr lang="en-US" dirty="0"/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inter- </a:t>
            </a:r>
            <a:r>
              <a:rPr lang="en-US" sz="2400" dirty="0"/>
              <a:t>		</a:t>
            </a:r>
            <a:r>
              <a:rPr lang="en-US" dirty="0"/>
              <a:t>between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n-US" dirty="0"/>
              <a:t>intra-		</a:t>
            </a:r>
            <a:r>
              <a:rPr lang="en-US" dirty="0" smtClean="0"/>
              <a:t>into</a:t>
            </a:r>
            <a:r>
              <a:rPr lang="en-US" dirty="0"/>
              <a:t>, within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n-US" dirty="0"/>
              <a:t>macro-		large</a:t>
            </a:r>
          </a:p>
        </p:txBody>
      </p:sp>
      <p:pic>
        <p:nvPicPr>
          <p:cNvPr id="12" name="~PP1892.WAV">
            <a:hlinkClick r:id="" action="ppaction://media"/>
          </p:cNvPr>
          <p:cNvPicPr>
            <a:picLocks noRot="1" noChangeAspect="1"/>
          </p:cNvPicPr>
          <p:nvPr>
            <a:wavAudioFile r:embed="rId1" name="~PP1892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7877313"/>
      </p:ext>
    </p:extLst>
  </p:cSld>
  <p:clrMapOvr>
    <a:masterClrMapping/>
  </p:clrMapOvr>
  <p:transition advTm="196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6" name="Rectangle 10"/>
          <p:cNvSpPr>
            <a:spLocks noGrp="1" noChangeArrowheads="1"/>
          </p:cNvSpPr>
          <p:nvPr/>
        </p:nvSpPr>
        <p:spPr bwMode="auto">
          <a:xfrm>
            <a:off x="5166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Prefixes 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and Terminology 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+mj-lt"/>
              <a:ea typeface="Geneva" pitchFamily="80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785247" y="1765515"/>
            <a:ext cx="75438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rgbClr val="CC66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1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mal-			bad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meta-		beyond, change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micro-		small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neo- 	</a:t>
            </a:r>
            <a:r>
              <a:rPr lang="en-US" sz="2400" dirty="0"/>
              <a:t>	</a:t>
            </a:r>
            <a:r>
              <a:rPr lang="en-US" dirty="0" smtClean="0"/>
              <a:t>new</a:t>
            </a:r>
            <a:endParaRPr lang="en-US" dirty="0"/>
          </a:p>
          <a:p>
            <a:pPr>
              <a:lnSpc>
                <a:spcPct val="110000"/>
              </a:lnSpc>
              <a:buNone/>
              <a:defRPr/>
            </a:pPr>
            <a:r>
              <a:rPr lang="en-US" dirty="0"/>
              <a:t>pan-			all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n-US" dirty="0" err="1"/>
              <a:t>para</a:t>
            </a:r>
            <a:r>
              <a:rPr lang="en-US" dirty="0"/>
              <a:t>-		</a:t>
            </a:r>
            <a:r>
              <a:rPr lang="en-US" dirty="0" smtClean="0"/>
              <a:t>abnormal</a:t>
            </a:r>
            <a:r>
              <a:rPr lang="en-US" dirty="0"/>
              <a:t>, beside, near</a:t>
            </a:r>
          </a:p>
        </p:txBody>
      </p:sp>
      <p:pic>
        <p:nvPicPr>
          <p:cNvPr id="12" name="~PP2769.WAV">
            <a:hlinkClick r:id="" action="ppaction://media"/>
          </p:cNvPr>
          <p:cNvPicPr>
            <a:picLocks noRot="1" noChangeAspect="1"/>
          </p:cNvPicPr>
          <p:nvPr>
            <a:wavAudioFile r:embed="rId1" name="~PP2769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36579636"/>
      </p:ext>
    </p:extLst>
  </p:cSld>
  <p:clrMapOvr>
    <a:masterClrMapping/>
  </p:clrMapOvr>
  <p:transition advTm="212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6" name="Rectangle 10"/>
          <p:cNvSpPr>
            <a:spLocks noGrp="1" noChangeArrowheads="1"/>
          </p:cNvSpPr>
          <p:nvPr/>
        </p:nvSpPr>
        <p:spPr bwMode="auto">
          <a:xfrm>
            <a:off x="5166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Prefixes 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and Terminology 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+mj-lt"/>
              <a:ea typeface="Geneva" pitchFamily="80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785247" y="1765515"/>
            <a:ext cx="75438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rgbClr val="CC66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1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per-			through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 err="1"/>
              <a:t>peri</a:t>
            </a:r>
            <a:r>
              <a:rPr lang="en-US" dirty="0"/>
              <a:t>-		surrounding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poly-		many, much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post- </a:t>
            </a:r>
            <a:r>
              <a:rPr lang="en-US" sz="2400" dirty="0"/>
              <a:t>		</a:t>
            </a:r>
            <a:r>
              <a:rPr lang="en-US" dirty="0"/>
              <a:t>after, behind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n-US" dirty="0"/>
              <a:t>pre-			before, in front of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n-US" dirty="0"/>
              <a:t>pro-			before, forward</a:t>
            </a:r>
          </a:p>
        </p:txBody>
      </p:sp>
      <p:pic>
        <p:nvPicPr>
          <p:cNvPr id="12" name="~PP2123.WAV">
            <a:hlinkClick r:id="" action="ppaction://media"/>
          </p:cNvPr>
          <p:cNvPicPr>
            <a:picLocks noRot="1" noChangeAspect="1"/>
          </p:cNvPicPr>
          <p:nvPr>
            <a:wavAudioFile r:embed="rId1" name="~PP2123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02887647"/>
      </p:ext>
    </p:extLst>
  </p:cSld>
  <p:clrMapOvr>
    <a:masterClrMapping/>
  </p:clrMapOvr>
  <p:transition advTm="238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6" name="Rectangle 10"/>
          <p:cNvSpPr>
            <a:spLocks noGrp="1" noChangeArrowheads="1"/>
          </p:cNvSpPr>
          <p:nvPr/>
        </p:nvSpPr>
        <p:spPr bwMode="auto">
          <a:xfrm>
            <a:off x="5166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Prefixes 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and Terminology 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+mj-lt"/>
              <a:ea typeface="Geneva" pitchFamily="80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785247" y="1765515"/>
            <a:ext cx="75438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rgbClr val="CC66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1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pseudo-		false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re-			back, again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retro-		behind, backwards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sub- </a:t>
            </a:r>
            <a:r>
              <a:rPr lang="en-US" sz="2400" dirty="0"/>
              <a:t>		</a:t>
            </a:r>
            <a:r>
              <a:rPr lang="en-US" dirty="0" smtClean="0"/>
              <a:t>under</a:t>
            </a:r>
            <a:endParaRPr lang="en-US" dirty="0"/>
          </a:p>
          <a:p>
            <a:pPr>
              <a:lnSpc>
                <a:spcPct val="110000"/>
              </a:lnSpc>
              <a:buNone/>
              <a:defRPr/>
            </a:pPr>
            <a:r>
              <a:rPr lang="en-US" dirty="0"/>
              <a:t>supra-		above, upper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n-US" dirty="0" err="1"/>
              <a:t>syn</a:t>
            </a:r>
            <a:r>
              <a:rPr lang="en-US" dirty="0"/>
              <a:t>-, </a:t>
            </a:r>
            <a:r>
              <a:rPr lang="en-US" dirty="0" err="1"/>
              <a:t>sym</a:t>
            </a:r>
            <a:r>
              <a:rPr lang="en-US" dirty="0"/>
              <a:t>-	</a:t>
            </a:r>
            <a:r>
              <a:rPr lang="en-US" dirty="0" smtClean="0"/>
              <a:t>together</a:t>
            </a:r>
            <a:r>
              <a:rPr lang="en-US" dirty="0"/>
              <a:t>, with</a:t>
            </a:r>
          </a:p>
        </p:txBody>
      </p:sp>
      <p:pic>
        <p:nvPicPr>
          <p:cNvPr id="12" name="~PP807.WAV">
            <a:hlinkClick r:id="" action="ppaction://media"/>
          </p:cNvPr>
          <p:cNvPicPr>
            <a:picLocks noRot="1" noChangeAspect="1"/>
          </p:cNvPicPr>
          <p:nvPr>
            <a:wavAudioFile r:embed="rId1" name="~PP807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30961738"/>
      </p:ext>
    </p:extLst>
  </p:cSld>
  <p:clrMapOvr>
    <a:masterClrMapping/>
  </p:clrMapOvr>
  <p:transition advTm="231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6" name="Rectangle 10"/>
          <p:cNvSpPr>
            <a:spLocks noGrp="1" noChangeArrowheads="1"/>
          </p:cNvSpPr>
          <p:nvPr/>
        </p:nvSpPr>
        <p:spPr bwMode="auto">
          <a:xfrm>
            <a:off x="5166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Prefixes 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and Terminology 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+mj-lt"/>
              <a:ea typeface="Geneva" pitchFamily="80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785247" y="1765515"/>
            <a:ext cx="75438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rgbClr val="CC66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1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buNone/>
              <a:defRPr/>
            </a:pPr>
            <a:r>
              <a:rPr lang="en-US" dirty="0" err="1"/>
              <a:t>tachy</a:t>
            </a:r>
            <a:r>
              <a:rPr lang="en-US" dirty="0"/>
              <a:t>-		fast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trans-		across, through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ultra-		beyond, excel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 err="1"/>
              <a:t>uni</a:t>
            </a:r>
            <a:r>
              <a:rPr lang="en-US" dirty="0"/>
              <a:t>-		     	one</a:t>
            </a:r>
          </a:p>
        </p:txBody>
      </p:sp>
      <p:pic>
        <p:nvPicPr>
          <p:cNvPr id="12" name="~PP2965.WAV">
            <a:hlinkClick r:id="" action="ppaction://media"/>
          </p:cNvPr>
          <p:cNvPicPr>
            <a:picLocks noRot="1" noChangeAspect="1"/>
          </p:cNvPicPr>
          <p:nvPr>
            <a:wavAudioFile r:embed="rId1" name="~PP2965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19932912"/>
      </p:ext>
    </p:extLst>
  </p:cSld>
  <p:clrMapOvr>
    <a:masterClrMapping/>
  </p:clrMapOvr>
  <p:transition advTm="1435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11624" y="667986"/>
            <a:ext cx="912149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 smtClean="0"/>
              <a:t>      </a:t>
            </a:r>
            <a:r>
              <a:rPr lang="en-US" u="sng" dirty="0" smtClean="0"/>
              <a:t>QUICK QUIZ</a:t>
            </a:r>
            <a:r>
              <a:rPr lang="en-US" dirty="0" smtClean="0"/>
              <a:t>:	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7505700" cy="44196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 typeface="Wingdings 2" pitchFamily="18" charset="2"/>
              <a:buAutoNum type="arabicPeriod"/>
              <a:defRPr/>
            </a:pPr>
            <a:r>
              <a:rPr lang="en-US" b="1" dirty="0" smtClean="0"/>
              <a:t>Which term means a muscle that draws a limb TOWARD the body? (Watch spelling!)</a:t>
            </a:r>
          </a:p>
          <a:p>
            <a:pPr marL="533400" indent="-533400" eaLnBrk="1" hangingPunct="1">
              <a:lnSpc>
                <a:spcPct val="90000"/>
              </a:lnSpc>
              <a:buFont typeface="Wingdings 2" pitchFamily="18" charset="2"/>
              <a:buAutoNum type="arabicPeriod"/>
              <a:defRPr/>
            </a:pPr>
            <a:endParaRPr lang="en-US" b="1" dirty="0" smtClean="0"/>
          </a:p>
          <a:p>
            <a:pPr marL="533400" indent="-533400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A.</a:t>
            </a:r>
            <a:r>
              <a:rPr lang="en-US" dirty="0" smtClean="0"/>
              <a:t>  </a:t>
            </a:r>
            <a:r>
              <a:rPr lang="en-US" dirty="0" err="1" smtClean="0"/>
              <a:t>adducter</a:t>
            </a:r>
            <a:endParaRPr lang="en-US" dirty="0" smtClean="0"/>
          </a:p>
          <a:p>
            <a:pPr marL="533400" indent="-533400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B.</a:t>
            </a:r>
            <a:r>
              <a:rPr lang="en-US" dirty="0" smtClean="0"/>
              <a:t>  abductor</a:t>
            </a:r>
          </a:p>
          <a:p>
            <a:pPr marL="533400" indent="-533400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C.</a:t>
            </a:r>
            <a:r>
              <a:rPr lang="en-US" dirty="0" smtClean="0"/>
              <a:t>  adductor</a:t>
            </a:r>
          </a:p>
          <a:p>
            <a:pPr marL="533400" indent="-533400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D.</a:t>
            </a:r>
            <a:r>
              <a:rPr lang="en-US" dirty="0" smtClean="0"/>
              <a:t>  </a:t>
            </a:r>
            <a:r>
              <a:rPr lang="en-US" dirty="0" err="1" smtClean="0"/>
              <a:t>abducter</a:t>
            </a:r>
            <a:endParaRPr lang="en-US" dirty="0" smtClean="0"/>
          </a:p>
          <a:p>
            <a:pPr marL="533400" indent="-533400" eaLnBrk="1" hangingPunct="1">
              <a:lnSpc>
                <a:spcPct val="90000"/>
              </a:lnSpc>
              <a:defRPr/>
            </a:pPr>
            <a:endParaRPr lang="en-US" sz="3200" dirty="0" smtClean="0"/>
          </a:p>
        </p:txBody>
      </p:sp>
      <p:pic>
        <p:nvPicPr>
          <p:cNvPr id="16389" name="Picture 5" descr="MCj0431512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410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9" name="~PP2904.WAV">
            <a:hlinkClick r:id="" action="ppaction://media"/>
          </p:cNvPr>
          <p:cNvPicPr>
            <a:picLocks noRot="1" noChangeAspect="1"/>
          </p:cNvPicPr>
          <p:nvPr>
            <a:wavAudioFile r:embed="rId1" name="~PP2904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20498033"/>
      </p:ext>
    </p:extLst>
  </p:cSld>
  <p:clrMapOvr>
    <a:masterClrMapping/>
  </p:clrMapOvr>
  <p:transition advTm="571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11624" y="667986"/>
            <a:ext cx="912149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 smtClean="0"/>
              <a:t>      </a:t>
            </a:r>
            <a:r>
              <a:rPr lang="en-US" u="sng" dirty="0" smtClean="0"/>
              <a:t>QUICK QUIZ</a:t>
            </a:r>
            <a:r>
              <a:rPr lang="en-US" dirty="0" smtClean="0"/>
              <a:t>:	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7505700" cy="44196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 typeface="Wingdings 2" pitchFamily="18" charset="2"/>
              <a:buAutoNum type="arabicPeriod"/>
              <a:defRPr/>
            </a:pPr>
            <a:r>
              <a:rPr lang="en-US" b="1" dirty="0" smtClean="0"/>
              <a:t>Which term means a muscle that draws a limb TOWARD the body? (Watch spelling!)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b="1" dirty="0" smtClean="0"/>
          </a:p>
          <a:p>
            <a:pPr marL="533400" indent="-533400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A.</a:t>
            </a:r>
            <a:r>
              <a:rPr lang="en-US" dirty="0" smtClean="0"/>
              <a:t>  </a:t>
            </a:r>
            <a:r>
              <a:rPr lang="en-US" dirty="0" err="1" smtClean="0"/>
              <a:t>adducter</a:t>
            </a:r>
            <a:endParaRPr lang="en-US" dirty="0" smtClean="0"/>
          </a:p>
          <a:p>
            <a:pPr marL="533400" indent="-533400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B.</a:t>
            </a:r>
            <a:r>
              <a:rPr lang="en-US" dirty="0" smtClean="0"/>
              <a:t>  abductor</a:t>
            </a:r>
          </a:p>
          <a:p>
            <a:pPr marL="533400" indent="-533400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C.</a:t>
            </a:r>
            <a:r>
              <a:rPr lang="en-US" dirty="0" smtClean="0"/>
              <a:t>  </a:t>
            </a:r>
            <a:r>
              <a:rPr lang="en-US" dirty="0" smtClean="0">
                <a:solidFill>
                  <a:srgbClr val="FF0000"/>
                </a:solidFill>
              </a:rPr>
              <a:t>adductor</a:t>
            </a:r>
          </a:p>
          <a:p>
            <a:pPr marL="533400" indent="-533400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D.</a:t>
            </a:r>
            <a:r>
              <a:rPr lang="en-US" dirty="0" smtClean="0"/>
              <a:t>  </a:t>
            </a:r>
            <a:r>
              <a:rPr lang="en-US" dirty="0" err="1" smtClean="0"/>
              <a:t>abducter</a:t>
            </a:r>
            <a:endParaRPr lang="en-US" dirty="0" smtClean="0"/>
          </a:p>
          <a:p>
            <a:pPr marL="533400" indent="-533400" eaLnBrk="1" hangingPunct="1">
              <a:lnSpc>
                <a:spcPct val="90000"/>
              </a:lnSpc>
              <a:defRPr/>
            </a:pPr>
            <a:endParaRPr lang="en-US" sz="3200" dirty="0" smtClean="0"/>
          </a:p>
        </p:txBody>
      </p:sp>
      <p:pic>
        <p:nvPicPr>
          <p:cNvPr id="16389" name="Picture 5" descr="MCj0431512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410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9" name="~PP3863.WAV">
            <a:hlinkClick r:id="" action="ppaction://media"/>
          </p:cNvPr>
          <p:cNvPicPr>
            <a:picLocks noRot="1" noChangeAspect="1"/>
          </p:cNvPicPr>
          <p:nvPr>
            <a:wavAudioFile r:embed="rId1" name="~PP3863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08815272"/>
      </p:ext>
    </p:extLst>
  </p:cSld>
  <p:clrMapOvr>
    <a:masterClrMapping/>
  </p:clrMapOvr>
  <p:transition advTm="49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3357"/>
            <a:ext cx="8153400" cy="4114800"/>
          </a:xfrm>
        </p:spPr>
        <p:txBody>
          <a:bodyPr/>
          <a:lstStyle/>
          <a:p>
            <a:pPr marL="533400" indent="-533400" eaLnBrk="1" hangingPunct="1">
              <a:buFont typeface="Wingdings 2" pitchFamily="18" charset="2"/>
              <a:buAutoNum type="arabicPeriod" startAt="2"/>
              <a:defRPr/>
            </a:pPr>
            <a:r>
              <a:rPr lang="en-US" b="1" dirty="0" smtClean="0"/>
              <a:t>Which term means painful breathing?</a:t>
            </a:r>
          </a:p>
          <a:p>
            <a:pPr marL="0" indent="0" eaLnBrk="1" hangingPunct="1">
              <a:buNone/>
              <a:defRPr/>
            </a:pPr>
            <a:endParaRPr lang="en-US" b="1" dirty="0" smtClean="0"/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A.</a:t>
            </a:r>
            <a:r>
              <a:rPr lang="en-US" dirty="0" smtClean="0"/>
              <a:t>  dyspnea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B.</a:t>
            </a:r>
            <a:r>
              <a:rPr lang="en-US" dirty="0" smtClean="0"/>
              <a:t>  dysplasia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C.</a:t>
            </a:r>
            <a:r>
              <a:rPr lang="en-US" dirty="0" smtClean="0"/>
              <a:t>  apnea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D.</a:t>
            </a:r>
            <a:r>
              <a:rPr lang="en-US" dirty="0" smtClean="0"/>
              <a:t>  </a:t>
            </a:r>
            <a:r>
              <a:rPr lang="en-US" dirty="0" err="1" smtClean="0"/>
              <a:t>cephalgia</a:t>
            </a:r>
            <a:endParaRPr lang="en-US" dirty="0" smtClean="0"/>
          </a:p>
          <a:p>
            <a:pPr marL="533400" indent="-533400" eaLnBrk="1" hangingPunct="1">
              <a:defRPr/>
            </a:pPr>
            <a:endParaRPr lang="en-US" sz="3200" dirty="0" smtClean="0"/>
          </a:p>
        </p:txBody>
      </p:sp>
      <p:sp>
        <p:nvSpPr>
          <p:cNvPr id="121863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u="sng" dirty="0" smtClean="0"/>
              <a:t>QUICK QUIZ</a:t>
            </a:r>
            <a:r>
              <a:rPr lang="en-US" dirty="0" smtClean="0"/>
              <a:t>:</a:t>
            </a:r>
            <a:r>
              <a:rPr lang="en-US" dirty="0" smtClean="0">
                <a:sym typeface="Wingdings" pitchFamily="80" charset="2"/>
              </a:rPr>
              <a:t> </a:t>
            </a:r>
            <a:r>
              <a:rPr lang="en-US" dirty="0" smtClean="0"/>
              <a:t>	</a:t>
            </a:r>
          </a:p>
        </p:txBody>
      </p:sp>
      <p:pic>
        <p:nvPicPr>
          <p:cNvPr id="17413" name="Picture 9" descr="MCj0431512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410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9" name="~PP53.WAV">
            <a:hlinkClick r:id="" action="ppaction://media"/>
          </p:cNvPr>
          <p:cNvPicPr>
            <a:picLocks noRot="1" noChangeAspect="1"/>
          </p:cNvPicPr>
          <p:nvPr>
            <a:wavAudioFile r:embed="rId1" name="~PP53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96863933"/>
      </p:ext>
    </p:extLst>
  </p:cSld>
  <p:clrMapOvr>
    <a:masterClrMapping/>
  </p:clrMapOvr>
  <p:transition advTm="411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3357"/>
            <a:ext cx="8153400" cy="4114800"/>
          </a:xfrm>
        </p:spPr>
        <p:txBody>
          <a:bodyPr/>
          <a:lstStyle/>
          <a:p>
            <a:pPr marL="533400" indent="-533400" eaLnBrk="1" hangingPunct="1">
              <a:buFont typeface="Wingdings 2" pitchFamily="18" charset="2"/>
              <a:buAutoNum type="arabicPeriod" startAt="2"/>
              <a:defRPr/>
            </a:pPr>
            <a:r>
              <a:rPr lang="en-US" b="1" dirty="0" smtClean="0"/>
              <a:t>Which term means painful breathing?</a:t>
            </a:r>
          </a:p>
          <a:p>
            <a:pPr marL="0" indent="0" eaLnBrk="1" hangingPunct="1">
              <a:buNone/>
              <a:defRPr/>
            </a:pPr>
            <a:endParaRPr lang="en-US" b="1" dirty="0" smtClean="0"/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A.</a:t>
            </a:r>
            <a:r>
              <a:rPr lang="en-US" dirty="0" smtClean="0"/>
              <a:t>  </a:t>
            </a:r>
            <a:r>
              <a:rPr lang="en-US" dirty="0" smtClean="0">
                <a:solidFill>
                  <a:srgbClr val="FF0000"/>
                </a:solidFill>
              </a:rPr>
              <a:t>dyspnea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B.</a:t>
            </a:r>
            <a:r>
              <a:rPr lang="en-US" dirty="0" smtClean="0"/>
              <a:t>  dysplasia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C.</a:t>
            </a:r>
            <a:r>
              <a:rPr lang="en-US" dirty="0" smtClean="0"/>
              <a:t>  apnea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D.</a:t>
            </a:r>
            <a:r>
              <a:rPr lang="en-US" dirty="0" smtClean="0"/>
              <a:t>  </a:t>
            </a:r>
            <a:r>
              <a:rPr lang="en-US" dirty="0" err="1" smtClean="0"/>
              <a:t>cephalgia</a:t>
            </a:r>
            <a:endParaRPr lang="en-US" dirty="0" smtClean="0"/>
          </a:p>
          <a:p>
            <a:pPr marL="533400" indent="-533400" eaLnBrk="1" hangingPunct="1">
              <a:defRPr/>
            </a:pPr>
            <a:endParaRPr lang="en-US" sz="3200" dirty="0" smtClean="0"/>
          </a:p>
        </p:txBody>
      </p:sp>
      <p:sp>
        <p:nvSpPr>
          <p:cNvPr id="121863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u="sng" dirty="0" smtClean="0"/>
              <a:t>QUICK QUIZ</a:t>
            </a:r>
            <a:r>
              <a:rPr lang="en-US" dirty="0" smtClean="0"/>
              <a:t>:</a:t>
            </a:r>
            <a:r>
              <a:rPr lang="en-US" dirty="0" smtClean="0">
                <a:sym typeface="Wingdings" pitchFamily="80" charset="2"/>
              </a:rPr>
              <a:t> </a:t>
            </a:r>
            <a:r>
              <a:rPr lang="en-US" dirty="0" smtClean="0"/>
              <a:t>	</a:t>
            </a:r>
          </a:p>
        </p:txBody>
      </p:sp>
      <p:pic>
        <p:nvPicPr>
          <p:cNvPr id="17413" name="Picture 9" descr="MCj0431512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410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9" name="~PP1807.WAV">
            <a:hlinkClick r:id="" action="ppaction://media"/>
          </p:cNvPr>
          <p:cNvPicPr>
            <a:picLocks noRot="1" noChangeAspect="1"/>
          </p:cNvPicPr>
          <p:nvPr>
            <a:wavAudioFile r:embed="rId1" name="~PP1807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7483342"/>
      </p:ext>
    </p:extLst>
  </p:cSld>
  <p:clrMapOvr>
    <a:masterClrMapping/>
  </p:clrMapOvr>
  <p:transition advTm="57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Suffixes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suffix is added to the END of a word root or combining form to modify its meaning.</a:t>
            </a:r>
          </a:p>
          <a:p>
            <a:endParaRPr lang="en-US" dirty="0"/>
          </a:p>
          <a:p>
            <a:r>
              <a:rPr lang="en-US" dirty="0"/>
              <a:t>By adding a suffix to the end of a word root, we create a noun or adjective with a different meaning.</a:t>
            </a:r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pic>
        <p:nvPicPr>
          <p:cNvPr id="7" name="~PP1389.WAV">
            <a:hlinkClick r:id="" action="ppaction://media"/>
          </p:cNvPr>
          <p:cNvPicPr>
            <a:picLocks noRot="1" noChangeAspect="1"/>
          </p:cNvPicPr>
          <p:nvPr>
            <a:wavAudioFile r:embed="rId2" name="~PP1389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4242539050"/>
      </p:ext>
    </p:extLst>
  </p:cSld>
  <p:clrMapOvr>
    <a:masterClrMapping/>
  </p:clrMapOvr>
  <p:transition advTm="199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8434" grpId="0"/>
      <p:bldP spid="1843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Meanings of certain suffixes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dirty="0" smtClean="0"/>
              <a:t>-</a:t>
            </a:r>
            <a:r>
              <a:rPr lang="en-US" dirty="0"/>
              <a:t>al           pertaining </a:t>
            </a:r>
            <a:r>
              <a:rPr lang="en-US" dirty="0" smtClean="0"/>
              <a:t>to          dent/al    </a:t>
            </a: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/>
              <a:t>                               </a:t>
            </a:r>
            <a:r>
              <a:rPr lang="en-US" dirty="0" smtClean="0"/>
              <a:t>(</a:t>
            </a:r>
            <a:r>
              <a:rPr lang="en-US" dirty="0"/>
              <a:t>pertaining to teeth</a:t>
            </a:r>
            <a:r>
              <a:rPr lang="en-US" dirty="0" smtClean="0"/>
              <a:t>)</a:t>
            </a:r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/>
              <a:t>-</a:t>
            </a:r>
            <a:r>
              <a:rPr lang="en-US" dirty="0" err="1"/>
              <a:t>er</a:t>
            </a:r>
            <a:r>
              <a:rPr lang="en-US" dirty="0"/>
              <a:t>          one who                  </a:t>
            </a:r>
            <a:r>
              <a:rPr lang="en-US" dirty="0" smtClean="0"/>
              <a:t>speak/</a:t>
            </a:r>
            <a:r>
              <a:rPr lang="en-US" dirty="0" err="1" smtClean="0"/>
              <a:t>er</a:t>
            </a: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/>
              <a:t>                                    </a:t>
            </a:r>
            <a:r>
              <a:rPr lang="en-US" dirty="0" smtClean="0"/>
              <a:t>(</a:t>
            </a:r>
            <a:r>
              <a:rPr lang="en-US" dirty="0"/>
              <a:t>one who speaks</a:t>
            </a:r>
            <a:r>
              <a:rPr lang="en-US" dirty="0" smtClean="0"/>
              <a:t>)</a:t>
            </a:r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/>
              <a:t>-able      capable of being      </a:t>
            </a:r>
            <a:r>
              <a:rPr lang="en-US" dirty="0" smtClean="0"/>
              <a:t>playable</a:t>
            </a: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 smtClean="0"/>
              <a:t>                       (capable </a:t>
            </a:r>
            <a:r>
              <a:rPr lang="en-US" dirty="0"/>
              <a:t>of being played)</a:t>
            </a:r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pic>
        <p:nvPicPr>
          <p:cNvPr id="7" name="~PP3100.WAV">
            <a:hlinkClick r:id="" action="ppaction://media"/>
          </p:cNvPr>
          <p:cNvPicPr>
            <a:picLocks noRot="1" noChangeAspect="1"/>
          </p:cNvPicPr>
          <p:nvPr>
            <a:wavAudioFile r:embed="rId2" name="~PP3100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564137298"/>
      </p:ext>
    </p:extLst>
  </p:cSld>
  <p:clrMapOvr>
    <a:masterClrMapping/>
  </p:clrMapOvr>
  <p:transition advTm="54861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4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0482" grpId="0"/>
      <p:bldP spid="2048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/>
              <a:t>-</a:t>
            </a:r>
            <a:r>
              <a:rPr lang="en-US" dirty="0" err="1"/>
              <a:t>oma</a:t>
            </a:r>
            <a:r>
              <a:rPr lang="en-US" dirty="0"/>
              <a:t>             (tumor)              </a:t>
            </a: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 smtClean="0"/>
              <a:t>hematoma    </a:t>
            </a:r>
            <a:r>
              <a:rPr lang="en-US" dirty="0"/>
              <a:t>(blood tumor)</a:t>
            </a:r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/>
              <a:t>NOTE:  The element that comes before a suffix can either be a word root or combining form.</a:t>
            </a:r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pic>
        <p:nvPicPr>
          <p:cNvPr id="7" name="~PP84.WAV">
            <a:hlinkClick r:id="" action="ppaction://media"/>
          </p:cNvPr>
          <p:cNvPicPr>
            <a:picLocks noRot="1" noChangeAspect="1"/>
          </p:cNvPicPr>
          <p:nvPr>
            <a:wavAudioFile r:embed="rId2" name="~PP84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4236347806"/>
      </p:ext>
    </p:extLst>
  </p:cSld>
  <p:clrMapOvr>
    <a:masterClrMapping/>
  </p:clrMapOvr>
  <p:transition advTm="214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1506" grpId="0"/>
      <p:bldP spid="2150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536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The suffixes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		</a:t>
            </a:r>
            <a:r>
              <a:rPr lang="en-US" sz="2400" dirty="0" smtClean="0">
                <a:solidFill>
                  <a:srgbClr val="7F7F7F"/>
                </a:solidFill>
              </a:rPr>
              <a:t>-</a:t>
            </a:r>
            <a:r>
              <a:rPr lang="en-US" sz="2400" dirty="0">
                <a:solidFill>
                  <a:srgbClr val="7F7F7F"/>
                </a:solidFill>
              </a:rPr>
              <a:t>scope   (instrument to view)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>
                <a:solidFill>
                  <a:srgbClr val="7F7F7F"/>
                </a:solidFill>
              </a:rPr>
              <a:t>		-</a:t>
            </a:r>
            <a:r>
              <a:rPr lang="en-US" sz="2400" dirty="0" err="1">
                <a:solidFill>
                  <a:srgbClr val="7F7F7F"/>
                </a:solidFill>
              </a:rPr>
              <a:t>rrhexis</a:t>
            </a:r>
            <a:r>
              <a:rPr lang="en-US" sz="2400" dirty="0">
                <a:solidFill>
                  <a:srgbClr val="7F7F7F"/>
                </a:solidFill>
              </a:rPr>
              <a:t>  (rupture)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>
                <a:solidFill>
                  <a:srgbClr val="7F7F7F"/>
                </a:solidFill>
              </a:rPr>
              <a:t>		-</a:t>
            </a:r>
            <a:r>
              <a:rPr lang="en-US" sz="2400" dirty="0" err="1">
                <a:solidFill>
                  <a:srgbClr val="7F7F7F"/>
                </a:solidFill>
              </a:rPr>
              <a:t>rrhea</a:t>
            </a:r>
            <a:r>
              <a:rPr lang="en-US" sz="2400" dirty="0">
                <a:solidFill>
                  <a:srgbClr val="7F7F7F"/>
                </a:solidFill>
              </a:rPr>
              <a:t>    (flow or discharge)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4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  </a:t>
            </a:r>
            <a:r>
              <a:rPr lang="en-US" sz="2400" dirty="0" smtClean="0"/>
              <a:t> *all </a:t>
            </a:r>
            <a:r>
              <a:rPr lang="en-US" sz="2400" dirty="0"/>
              <a:t>begin with a consonant, therefore </a:t>
            </a:r>
            <a:r>
              <a:rPr lang="en-US" sz="2400" dirty="0" smtClean="0"/>
              <a:t>a combining </a:t>
            </a:r>
            <a:r>
              <a:rPr lang="en-US" sz="2400" dirty="0"/>
              <a:t>vowel must be used between the word root and the suffix.</a:t>
            </a:r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pic>
        <p:nvPicPr>
          <p:cNvPr id="7" name="~PP3207.WAV">
            <a:hlinkClick r:id="" action="ppaction://media"/>
          </p:cNvPr>
          <p:cNvPicPr>
            <a:picLocks noRot="1" noChangeAspect="1"/>
          </p:cNvPicPr>
          <p:nvPr>
            <a:wavAudioFile r:embed="rId2" name="~PP3207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919377668"/>
      </p:ext>
    </p:extLst>
  </p:cSld>
  <p:clrMapOvr>
    <a:masterClrMapping/>
  </p:clrMapOvr>
  <p:transition advTm="235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2535" grpId="0"/>
      <p:bldP spid="2253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The suffixes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		</a:t>
            </a:r>
            <a:r>
              <a:rPr lang="en-US" sz="2400" dirty="0" smtClean="0">
                <a:solidFill>
                  <a:srgbClr val="7F7F7F"/>
                </a:solidFill>
              </a:rPr>
              <a:t>-</a:t>
            </a:r>
            <a:r>
              <a:rPr lang="en-US" sz="2400" dirty="0" err="1">
                <a:solidFill>
                  <a:srgbClr val="7F7F7F"/>
                </a:solidFill>
              </a:rPr>
              <a:t>algia</a:t>
            </a:r>
            <a:r>
              <a:rPr lang="en-US" sz="2400" dirty="0">
                <a:solidFill>
                  <a:srgbClr val="7F7F7F"/>
                </a:solidFill>
              </a:rPr>
              <a:t>    (pain)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>
                <a:solidFill>
                  <a:srgbClr val="7F7F7F"/>
                </a:solidFill>
              </a:rPr>
              <a:t>		-</a:t>
            </a:r>
            <a:r>
              <a:rPr lang="en-US" sz="2400" dirty="0">
                <a:solidFill>
                  <a:srgbClr val="7F7F7F"/>
                </a:solidFill>
              </a:rPr>
              <a:t>edema  (swelling)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>
                <a:solidFill>
                  <a:srgbClr val="7F7F7F"/>
                </a:solidFill>
              </a:rPr>
              <a:t>		-</a:t>
            </a:r>
            <a:r>
              <a:rPr lang="en-US" sz="2400" dirty="0" err="1">
                <a:solidFill>
                  <a:srgbClr val="7F7F7F"/>
                </a:solidFill>
              </a:rPr>
              <a:t>uria</a:t>
            </a:r>
            <a:r>
              <a:rPr lang="en-US" sz="2400" dirty="0">
                <a:solidFill>
                  <a:srgbClr val="7F7F7F"/>
                </a:solidFill>
              </a:rPr>
              <a:t>    (urine, urination)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4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	*These </a:t>
            </a:r>
            <a:r>
              <a:rPr lang="en-US" sz="2400" dirty="0"/>
              <a:t>suffixes begin with a vowel, therefore a combining vowel is NOT used between the word root and the suffix.</a:t>
            </a:r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pic>
        <p:nvPicPr>
          <p:cNvPr id="7" name="~PP1696.WAV">
            <a:hlinkClick r:id="" action="ppaction://media"/>
          </p:cNvPr>
          <p:cNvPicPr>
            <a:picLocks noRot="1" noChangeAspect="1"/>
          </p:cNvPicPr>
          <p:nvPr>
            <a:wavAudioFile r:embed="rId2" name="~PP1696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279983741"/>
      </p:ext>
    </p:extLst>
  </p:cSld>
  <p:clrMapOvr>
    <a:masterClrMapping/>
  </p:clrMapOvr>
  <p:transition advTm="188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6626" grpId="0"/>
      <p:bldP spid="2662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b="1" dirty="0" err="1"/>
              <a:t>Hypoinsulinemia</a:t>
            </a:r>
            <a:endParaRPr lang="en-US" b="1" dirty="0"/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/>
              <a:t>Hypo / insulin / </a:t>
            </a:r>
            <a:r>
              <a:rPr lang="en-US" dirty="0" err="1"/>
              <a:t>emia</a:t>
            </a:r>
            <a:endParaRPr lang="en-US" dirty="0"/>
          </a:p>
        </p:txBody>
      </p:sp>
      <p:sp>
        <p:nvSpPr>
          <p:cNvPr id="29700" name="Line 4"/>
          <p:cNvSpPr>
            <a:spLocks noChangeShapeType="1"/>
          </p:cNvSpPr>
          <p:nvPr/>
        </p:nvSpPr>
        <p:spPr bwMode="auto">
          <a:xfrm flipV="1">
            <a:off x="990600" y="3657599"/>
            <a:ext cx="5166" cy="11596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533400" y="4945250"/>
            <a:ext cx="1600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Prefix</a:t>
            </a:r>
          </a:p>
        </p:txBody>
      </p:sp>
      <p:sp>
        <p:nvSpPr>
          <p:cNvPr id="29702" name="Line 6"/>
          <p:cNvSpPr>
            <a:spLocks noChangeShapeType="1"/>
          </p:cNvSpPr>
          <p:nvPr/>
        </p:nvSpPr>
        <p:spPr bwMode="auto">
          <a:xfrm flipH="1" flipV="1">
            <a:off x="2590800" y="3657598"/>
            <a:ext cx="190500" cy="121920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2133600" y="4945250"/>
            <a:ext cx="1676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Word root</a:t>
            </a:r>
          </a:p>
        </p:txBody>
      </p:sp>
      <p:sp>
        <p:nvSpPr>
          <p:cNvPr id="29704" name="Line 8"/>
          <p:cNvSpPr>
            <a:spLocks noChangeShapeType="1"/>
          </p:cNvSpPr>
          <p:nvPr/>
        </p:nvSpPr>
        <p:spPr bwMode="auto">
          <a:xfrm flipH="1" flipV="1">
            <a:off x="4343400" y="3616268"/>
            <a:ext cx="0" cy="106680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4191000" y="4876800"/>
            <a:ext cx="1447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Suffix</a:t>
            </a:r>
            <a:endParaRPr lang="en-US" sz="2000" dirty="0"/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533400" y="5457825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LOW</a:t>
            </a:r>
          </a:p>
        </p:txBody>
      </p:sp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2047714" y="5441035"/>
            <a:ext cx="1457486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INSULIN</a:t>
            </a:r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4088693" y="5427958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BLOOD</a:t>
            </a:r>
          </a:p>
        </p:txBody>
      </p:sp>
      <p:sp>
        <p:nvSpPr>
          <p:cNvPr id="29709" name="Text Box 13"/>
          <p:cNvSpPr txBox="1">
            <a:spLocks noChangeArrowheads="1"/>
          </p:cNvSpPr>
          <p:nvPr/>
        </p:nvSpPr>
        <p:spPr bwMode="auto">
          <a:xfrm>
            <a:off x="5867400" y="3364545"/>
            <a:ext cx="28194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Notice that there is no combining vowel in this word because the prefix ends with a vowel and the suffix begins with a vowel.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14" name="Rectangle 13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  <p:pic>
        <p:nvPicPr>
          <p:cNvPr id="18" name="~PP2598.WAV">
            <a:hlinkClick r:id="" action="ppaction://media"/>
          </p:cNvPr>
          <p:cNvPicPr>
            <a:picLocks noRot="1" noChangeAspect="1"/>
          </p:cNvPicPr>
          <p:nvPr>
            <a:wavAudioFile r:embed="rId2" name="~PP2598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932668694"/>
      </p:ext>
    </p:extLst>
  </p:cSld>
  <p:clrMapOvr>
    <a:masterClrMapping/>
  </p:clrMapOvr>
  <p:transition advTm="458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70" decel="100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770" decel="100000"/>
                                        <p:tgtEl>
                                          <p:spTgt spid="2970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" dur="77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70" decel="1000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770" decel="100000"/>
                                        <p:tgtEl>
                                          <p:spTgt spid="2970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5" dur="77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8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29700" grpId="0" animBg="1"/>
      <p:bldP spid="29701" grpId="0"/>
      <p:bldP spid="29702" grpId="0" animBg="1"/>
      <p:bldP spid="29703" grpId="0"/>
      <p:bldP spid="29704" grpId="0" animBg="1"/>
      <p:bldP spid="29705" grpId="0"/>
      <p:bldP spid="29706" grpId="0"/>
      <p:bldP spid="29707" grpId="0"/>
      <p:bldP spid="29708" grpId="0"/>
      <p:bldP spid="2970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-12178" y="667986"/>
            <a:ext cx="91440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Suffixes and Terminology 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8077200" cy="44196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Wingdings 2" pitchFamily="18" charset="2"/>
              <a:buNone/>
              <a:defRPr/>
            </a:pPr>
            <a:endParaRPr lang="en-US" sz="2000" dirty="0" smtClean="0"/>
          </a:p>
          <a:p>
            <a:pPr>
              <a:buNone/>
              <a:defRPr/>
            </a:pPr>
            <a:r>
              <a:rPr lang="en-US" sz="3000" dirty="0"/>
              <a:t>Noun Suffixes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en-US" sz="1800" b="1" dirty="0" smtClean="0"/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3000" b="1" dirty="0" smtClean="0"/>
              <a:t>-</a:t>
            </a:r>
            <a:r>
              <a:rPr lang="en-US" sz="3000" b="1" dirty="0" err="1" smtClean="0"/>
              <a:t>algia</a:t>
            </a:r>
            <a:r>
              <a:rPr lang="en-US" sz="3000" dirty="0" smtClean="0"/>
              <a:t>		pain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3000" b="1" dirty="0" smtClean="0"/>
              <a:t>-</a:t>
            </a:r>
            <a:r>
              <a:rPr lang="en-US" sz="3000" b="1" dirty="0" err="1" smtClean="0"/>
              <a:t>cele</a:t>
            </a:r>
            <a:r>
              <a:rPr lang="en-US" sz="3000" b="1" dirty="0" smtClean="0"/>
              <a:t>		</a:t>
            </a:r>
            <a:r>
              <a:rPr lang="en-US" sz="3000" dirty="0" smtClean="0"/>
              <a:t>hernia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3000" b="1" dirty="0" smtClean="0"/>
              <a:t>-</a:t>
            </a:r>
            <a:r>
              <a:rPr lang="en-US" sz="3000" b="1" dirty="0" err="1" smtClean="0"/>
              <a:t>centesis</a:t>
            </a:r>
            <a:r>
              <a:rPr lang="en-US" sz="3000" dirty="0" smtClean="0"/>
              <a:t>		surgical puncture to 				remove fluid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sz="3000" b="1" dirty="0" smtClean="0"/>
              <a:t>-</a:t>
            </a:r>
            <a:r>
              <a:rPr lang="en-US" sz="3000" b="1" dirty="0" err="1" smtClean="0"/>
              <a:t>coccus</a:t>
            </a:r>
            <a:r>
              <a:rPr lang="en-US" sz="3000" b="1" dirty="0" smtClean="0"/>
              <a:t> </a:t>
            </a:r>
            <a:r>
              <a:rPr lang="en-US" sz="3000" dirty="0" smtClean="0"/>
              <a:t>		berry-shaped bacterium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sz="3000" b="1" dirty="0" smtClean="0"/>
              <a:t>-</a:t>
            </a:r>
            <a:r>
              <a:rPr lang="en-US" sz="3000" b="1" dirty="0" err="1" smtClean="0"/>
              <a:t>cyte</a:t>
            </a:r>
            <a:r>
              <a:rPr lang="en-US" sz="3000" b="1" dirty="0" smtClean="0"/>
              <a:t>		</a:t>
            </a:r>
            <a:r>
              <a:rPr lang="en-US" sz="3000" dirty="0" smtClean="0"/>
              <a:t>cell</a:t>
            </a:r>
          </a:p>
        </p:txBody>
      </p:sp>
      <p:sp>
        <p:nvSpPr>
          <p:cNvPr id="7173" name="Line 6"/>
          <p:cNvSpPr>
            <a:spLocks noChangeShapeType="1"/>
          </p:cNvSpPr>
          <p:nvPr/>
        </p:nvSpPr>
        <p:spPr bwMode="auto">
          <a:xfrm>
            <a:off x="152400" y="13716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8081" y="-4710"/>
            <a:ext cx="9133114" cy="652410"/>
            <a:chOff x="-369" y="0"/>
            <a:chExt cx="9133114" cy="652410"/>
          </a:xfrm>
        </p:grpSpPr>
        <p:sp>
          <p:nvSpPr>
            <p:cNvPr id="6" name="Rectangle 5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11" name="Rectangle 10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  <p:pic>
        <p:nvPicPr>
          <p:cNvPr id="16" name="~PP1066.WAV">
            <a:hlinkClick r:id="" action="ppaction://media"/>
          </p:cNvPr>
          <p:cNvPicPr>
            <a:picLocks noRot="1" noChangeAspect="1"/>
          </p:cNvPicPr>
          <p:nvPr>
            <a:wavAudioFile r:embed="rId1" name="~PP1066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78552964"/>
      </p:ext>
    </p:extLst>
  </p:cSld>
  <p:clrMapOvr>
    <a:masterClrMapping/>
  </p:clrMapOvr>
  <p:transition advTm="351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1336" y="1606658"/>
            <a:ext cx="7543800" cy="441960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 2" pitchFamily="18" charset="2"/>
              <a:buNone/>
              <a:defRPr/>
            </a:pPr>
            <a:endParaRPr lang="en-US" sz="1800" dirty="0" smtClean="0"/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b="1" dirty="0" smtClean="0"/>
              <a:t>Noun Suffixes</a:t>
            </a:r>
          </a:p>
          <a:p>
            <a:pPr eaLnBrk="1" hangingPunct="1">
              <a:lnSpc>
                <a:spcPct val="130000"/>
              </a:lnSpc>
              <a:buFont typeface="Wingdings 2" pitchFamily="18" charset="2"/>
              <a:buNone/>
              <a:defRPr/>
            </a:pPr>
            <a:endParaRPr lang="en-US" sz="1800" b="1" dirty="0" smtClean="0"/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</a:t>
            </a:r>
            <a:r>
              <a:rPr lang="en-US" b="1" dirty="0" err="1" smtClean="0"/>
              <a:t>dynia</a:t>
            </a:r>
            <a:r>
              <a:rPr lang="en-US" dirty="0" smtClean="0"/>
              <a:t>		pain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</a:t>
            </a:r>
            <a:r>
              <a:rPr lang="en-US" b="1" dirty="0" err="1" smtClean="0"/>
              <a:t>ectomy</a:t>
            </a:r>
            <a:r>
              <a:rPr lang="en-US" b="1" dirty="0" smtClean="0"/>
              <a:t>	</a:t>
            </a:r>
            <a:r>
              <a:rPr lang="en-US" dirty="0" smtClean="0"/>
              <a:t>	excision, removal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</a:t>
            </a:r>
            <a:r>
              <a:rPr lang="en-US" b="1" dirty="0" err="1" smtClean="0"/>
              <a:t>emia</a:t>
            </a:r>
            <a:r>
              <a:rPr lang="en-US" dirty="0" smtClean="0"/>
              <a:t>		blood condition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-genesis</a:t>
            </a:r>
            <a:r>
              <a:rPr lang="en-US" sz="2400" dirty="0" smtClean="0"/>
              <a:t>		</a:t>
            </a:r>
            <a:r>
              <a:rPr lang="en-US" dirty="0" smtClean="0"/>
              <a:t>condition of 						producing, forming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-gram		</a:t>
            </a:r>
            <a:r>
              <a:rPr lang="en-US" dirty="0" smtClean="0"/>
              <a:t>record</a:t>
            </a:r>
          </a:p>
        </p:txBody>
      </p:sp>
      <p:sp>
        <p:nvSpPr>
          <p:cNvPr id="8196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10886" y="0"/>
            <a:ext cx="9133114" cy="652410"/>
            <a:chOff x="-369" y="0"/>
            <a:chExt cx="9133114" cy="652410"/>
          </a:xfrm>
        </p:grpSpPr>
        <p:sp>
          <p:nvSpPr>
            <p:cNvPr id="8" name="Rectangle 7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grpSp>
        <p:nvGrpSpPr>
          <p:cNvPr id="11" name="Group 10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12" name="Rectangle 11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67986"/>
            <a:ext cx="82296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Suffixes and Terminology </a:t>
            </a:r>
          </a:p>
        </p:txBody>
      </p:sp>
      <p:pic>
        <p:nvPicPr>
          <p:cNvPr id="15" name="~PP3576.WAV">
            <a:hlinkClick r:id="" action="ppaction://media"/>
          </p:cNvPr>
          <p:cNvPicPr>
            <a:picLocks noRot="1" noChangeAspect="1"/>
          </p:cNvPicPr>
          <p:nvPr>
            <a:wavAudioFile r:embed="rId1" name="~PP3576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7668904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8077200" cy="472440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 2" pitchFamily="18" charset="2"/>
              <a:buNone/>
              <a:defRPr/>
            </a:pPr>
            <a:endParaRPr lang="en-US" sz="1800" b="1" dirty="0" smtClean="0">
              <a:solidFill>
                <a:schemeClr val="tx2"/>
              </a:solidFill>
            </a:endParaRPr>
          </a:p>
          <a:p>
            <a:pPr>
              <a:lnSpc>
                <a:spcPct val="130000"/>
              </a:lnSpc>
              <a:buNone/>
              <a:defRPr/>
            </a:pPr>
            <a:r>
              <a:rPr lang="en-US" dirty="0"/>
              <a:t>Noun Suffixes</a:t>
            </a:r>
          </a:p>
          <a:p>
            <a:pPr eaLnBrk="1" hangingPunct="1">
              <a:lnSpc>
                <a:spcPct val="130000"/>
              </a:lnSpc>
              <a:buFont typeface="Wingdings 2" pitchFamily="18" charset="2"/>
              <a:buNone/>
              <a:defRPr/>
            </a:pPr>
            <a:endParaRPr lang="en-US" sz="18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-graph</a:t>
            </a:r>
            <a:r>
              <a:rPr lang="en-US" dirty="0" smtClean="0"/>
              <a:t>		instrument for recording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</a:t>
            </a:r>
            <a:r>
              <a:rPr lang="en-US" b="1" dirty="0" err="1" smtClean="0"/>
              <a:t>graphy</a:t>
            </a:r>
            <a:r>
              <a:rPr lang="en-US" b="1" dirty="0" smtClean="0"/>
              <a:t>		</a:t>
            </a:r>
            <a:r>
              <a:rPr lang="en-US" dirty="0" smtClean="0"/>
              <a:t>process of recording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</a:t>
            </a:r>
            <a:r>
              <a:rPr lang="en-US" b="1" dirty="0" err="1" smtClean="0"/>
              <a:t>itis</a:t>
            </a:r>
            <a:r>
              <a:rPr lang="en-US" dirty="0" smtClean="0"/>
              <a:t>			inflammation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-logy </a:t>
            </a:r>
            <a:r>
              <a:rPr lang="en-US" sz="2400" dirty="0" smtClean="0"/>
              <a:t>		</a:t>
            </a:r>
            <a:r>
              <a:rPr lang="en-US" dirty="0" smtClean="0"/>
              <a:t>study of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</a:t>
            </a:r>
            <a:r>
              <a:rPr lang="en-US" b="1" dirty="0" err="1" smtClean="0"/>
              <a:t>lysis</a:t>
            </a:r>
            <a:r>
              <a:rPr lang="en-US" b="1" dirty="0" smtClean="0"/>
              <a:t>		</a:t>
            </a:r>
            <a:r>
              <a:rPr lang="en-US" dirty="0" smtClean="0"/>
              <a:t>breakdown, destruction, 				separation</a:t>
            </a:r>
          </a:p>
        </p:txBody>
      </p:sp>
      <p:sp>
        <p:nvSpPr>
          <p:cNvPr id="9220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8" name="Rectangle 7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1757" y="667986"/>
            <a:ext cx="82296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Suffixes and Terminology </a:t>
            </a:r>
          </a:p>
        </p:txBody>
      </p:sp>
      <p:pic>
        <p:nvPicPr>
          <p:cNvPr id="12" name="~PP1636.WAV">
            <a:hlinkClick r:id="" action="ppaction://media"/>
          </p:cNvPr>
          <p:cNvPicPr>
            <a:picLocks noRot="1" noChangeAspect="1"/>
          </p:cNvPicPr>
          <p:nvPr>
            <a:wavAudioFile r:embed="rId1" name="~PP1636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06193011"/>
      </p:ext>
    </p:extLst>
  </p:cSld>
  <p:clrMapOvr>
    <a:masterClrMapping/>
  </p:clrMapOvr>
  <p:transition advTm="597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0708" y="1828800"/>
            <a:ext cx="8233435" cy="4419600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buFont typeface="Wingdings 2" pitchFamily="18" charset="2"/>
              <a:buNone/>
              <a:defRPr/>
            </a:pPr>
            <a:endParaRPr lang="en-US" sz="1800" dirty="0" smtClean="0">
              <a:solidFill>
                <a:schemeClr val="tx2"/>
              </a:solidFill>
            </a:endParaRPr>
          </a:p>
          <a:p>
            <a:pPr>
              <a:buNone/>
              <a:defRPr/>
            </a:pPr>
            <a:r>
              <a:rPr lang="en-US" sz="11200" dirty="0" smtClean="0"/>
              <a:t>Noun </a:t>
            </a:r>
            <a:r>
              <a:rPr lang="en-US" sz="11200" dirty="0"/>
              <a:t>Suffixes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endParaRPr lang="en-US" sz="11200" b="1" dirty="0" smtClean="0"/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11200" b="1" dirty="0" smtClean="0"/>
              <a:t>-</a:t>
            </a:r>
            <a:r>
              <a:rPr lang="en-US" sz="11200" b="1" dirty="0" err="1" smtClean="0"/>
              <a:t>malacia</a:t>
            </a:r>
            <a:r>
              <a:rPr lang="en-US" sz="11200" dirty="0" smtClean="0"/>
              <a:t>		softening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11200" b="1" dirty="0" smtClean="0"/>
              <a:t>-</a:t>
            </a:r>
            <a:r>
              <a:rPr lang="en-US" sz="11200" b="1" dirty="0" err="1" smtClean="0"/>
              <a:t>megaly</a:t>
            </a:r>
            <a:r>
              <a:rPr lang="en-US" sz="11200" b="1" dirty="0" smtClean="0"/>
              <a:t>		</a:t>
            </a:r>
            <a:r>
              <a:rPr lang="en-US" sz="11200" dirty="0" smtClean="0"/>
              <a:t>enlargement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11200" b="1" dirty="0" smtClean="0"/>
              <a:t>-</a:t>
            </a:r>
            <a:r>
              <a:rPr lang="en-US" sz="11200" b="1" dirty="0" err="1" smtClean="0"/>
              <a:t>oma</a:t>
            </a:r>
            <a:r>
              <a:rPr lang="en-US" sz="11200" b="1" dirty="0" smtClean="0"/>
              <a:t>	</a:t>
            </a:r>
            <a:r>
              <a:rPr lang="en-US" sz="11200" dirty="0" smtClean="0"/>
              <a:t>	tumor, mass, collection of 			fluid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sz="11200" b="1" dirty="0" smtClean="0"/>
              <a:t>-</a:t>
            </a:r>
            <a:r>
              <a:rPr lang="en-US" sz="11200" b="1" dirty="0" err="1" smtClean="0"/>
              <a:t>opsy</a:t>
            </a:r>
            <a:r>
              <a:rPr lang="en-US" sz="11200" dirty="0" smtClean="0"/>
              <a:t>		to view (under a 					microscope)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sz="11200" b="1" dirty="0" smtClean="0"/>
              <a:t>-</a:t>
            </a:r>
            <a:r>
              <a:rPr lang="en-US" sz="11200" b="1" dirty="0" err="1" smtClean="0"/>
              <a:t>osis</a:t>
            </a:r>
            <a:r>
              <a:rPr lang="en-US" sz="11200" b="1" dirty="0" smtClean="0"/>
              <a:t>		</a:t>
            </a:r>
            <a:r>
              <a:rPr lang="en-US" sz="11200" dirty="0" smtClean="0"/>
              <a:t>condition, usually 				abnormal</a:t>
            </a:r>
          </a:p>
        </p:txBody>
      </p:sp>
      <p:sp>
        <p:nvSpPr>
          <p:cNvPr id="10244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8" name="Rectangle 7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451757" y="667986"/>
            <a:ext cx="82296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Suffixes and Terminology </a:t>
            </a:r>
          </a:p>
        </p:txBody>
      </p:sp>
      <p:pic>
        <p:nvPicPr>
          <p:cNvPr id="11" name="~PP3471.WAV">
            <a:hlinkClick r:id="" action="ppaction://media"/>
          </p:cNvPr>
          <p:cNvPicPr>
            <a:picLocks noRot="1" noChangeAspect="1"/>
          </p:cNvPicPr>
          <p:nvPr>
            <a:wavAudioFile r:embed="rId1" name="~PP3471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8417140"/>
      </p:ext>
    </p:extLst>
  </p:cSld>
  <p:clrMapOvr>
    <a:masterClrMapping/>
  </p:clrMapOvr>
  <p:transition advTm="40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7543800" cy="44196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Font typeface="Wingdings 2" pitchFamily="18" charset="2"/>
              <a:buNone/>
              <a:defRPr/>
            </a:pPr>
            <a:endParaRPr lang="en-US" sz="1800" dirty="0" smtClean="0">
              <a:solidFill>
                <a:schemeClr val="tx2"/>
              </a:solidFill>
            </a:endParaRPr>
          </a:p>
          <a:p>
            <a:pPr>
              <a:lnSpc>
                <a:spcPct val="130000"/>
              </a:lnSpc>
              <a:buNone/>
              <a:defRPr/>
            </a:pPr>
            <a:r>
              <a:rPr lang="en-US" sz="3000" dirty="0" smtClean="0"/>
              <a:t>Noun </a:t>
            </a:r>
            <a:r>
              <a:rPr lang="en-US" sz="3000" dirty="0"/>
              <a:t>Suffixes</a:t>
            </a:r>
          </a:p>
          <a:p>
            <a:pPr eaLnBrk="1" hangingPunct="1">
              <a:lnSpc>
                <a:spcPct val="130000"/>
              </a:lnSpc>
              <a:buFont typeface="Wingdings 2" pitchFamily="18" charset="2"/>
              <a:buNone/>
              <a:defRPr/>
            </a:pPr>
            <a:endParaRPr lang="en-US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3000" b="1" dirty="0" smtClean="0"/>
              <a:t>-</a:t>
            </a:r>
            <a:r>
              <a:rPr lang="en-US" sz="3000" b="1" dirty="0" err="1" smtClean="0"/>
              <a:t>pathy</a:t>
            </a:r>
            <a:r>
              <a:rPr lang="en-US" sz="3000" dirty="0" smtClean="0"/>
              <a:t>		disease condition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3000" b="1" dirty="0" smtClean="0"/>
              <a:t>-</a:t>
            </a:r>
            <a:r>
              <a:rPr lang="en-US" sz="3000" b="1" dirty="0" err="1" smtClean="0"/>
              <a:t>penia</a:t>
            </a:r>
            <a:r>
              <a:rPr lang="en-US" sz="3000" b="1" dirty="0" smtClean="0"/>
              <a:t>		</a:t>
            </a:r>
            <a:r>
              <a:rPr lang="en-US" sz="3000" dirty="0" smtClean="0"/>
              <a:t>deficiency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3000" b="1" dirty="0" smtClean="0"/>
              <a:t>-phobia</a:t>
            </a:r>
            <a:r>
              <a:rPr lang="en-US" sz="3000" dirty="0" smtClean="0"/>
              <a:t>		fear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sz="3000" b="1" dirty="0" smtClean="0"/>
              <a:t>-</a:t>
            </a:r>
            <a:r>
              <a:rPr lang="en-US" sz="3000" b="1" dirty="0" err="1" smtClean="0"/>
              <a:t>plasia</a:t>
            </a:r>
            <a:r>
              <a:rPr lang="en-US" sz="3000" dirty="0" smtClean="0"/>
              <a:t>		development, 					formation, growth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sz="3000" b="1" dirty="0" smtClean="0"/>
              <a:t>-</a:t>
            </a:r>
            <a:r>
              <a:rPr lang="en-US" sz="3000" b="1" dirty="0" err="1" smtClean="0"/>
              <a:t>plasty</a:t>
            </a:r>
            <a:r>
              <a:rPr lang="en-US" sz="3000" b="1" dirty="0" smtClean="0"/>
              <a:t>		</a:t>
            </a:r>
            <a:r>
              <a:rPr lang="en-US" sz="3000" dirty="0" smtClean="0"/>
              <a:t>surgical repair</a:t>
            </a: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8" name="Rectangle 7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Suffixes and Terminology </a:t>
            </a:r>
          </a:p>
        </p:txBody>
      </p:sp>
      <p:pic>
        <p:nvPicPr>
          <p:cNvPr id="12" name="~PP797.WAV">
            <a:hlinkClick r:id="" action="ppaction://media"/>
          </p:cNvPr>
          <p:cNvPicPr>
            <a:picLocks noRot="1" noChangeAspect="1"/>
          </p:cNvPicPr>
          <p:nvPr>
            <a:wavAudioFile r:embed="rId1" name="~PP797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71224284"/>
      </p:ext>
    </p:extLst>
  </p:cSld>
  <p:clrMapOvr>
    <a:masterClrMapping/>
  </p:clrMapOvr>
  <p:transition advTm="18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56095"/>
            <a:ext cx="77724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 smtClean="0"/>
              <a:t>      </a:t>
            </a:r>
            <a:r>
              <a:rPr lang="en-US" u="sng" dirty="0" smtClean="0"/>
              <a:t>QUICK QUIZ</a:t>
            </a:r>
            <a:r>
              <a:rPr lang="en-US" dirty="0" smtClean="0"/>
              <a:t>:	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6553200" cy="4114800"/>
          </a:xfrm>
        </p:spPr>
        <p:txBody>
          <a:bodyPr/>
          <a:lstStyle/>
          <a:p>
            <a:pPr marL="533400" indent="-533400" eaLnBrk="1" hangingPunct="1">
              <a:buFont typeface="Wingdings 2" pitchFamily="18" charset="2"/>
              <a:buAutoNum type="arabicPeriod" startAt="3"/>
              <a:defRPr/>
            </a:pPr>
            <a:r>
              <a:rPr lang="en-US" b="1" dirty="0" smtClean="0"/>
              <a:t>Which term means fear of heights?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endParaRPr lang="en-US" dirty="0"/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A.</a:t>
            </a:r>
            <a:r>
              <a:rPr lang="en-US" dirty="0" smtClean="0"/>
              <a:t>  acromegaly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B.</a:t>
            </a:r>
            <a:r>
              <a:rPr lang="en-US" dirty="0" smtClean="0"/>
              <a:t>  hydrophobia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C.</a:t>
            </a:r>
            <a:r>
              <a:rPr lang="en-US" dirty="0" smtClean="0"/>
              <a:t>  acrophobia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D.</a:t>
            </a:r>
            <a:r>
              <a:rPr lang="en-US" dirty="0" smtClean="0"/>
              <a:t>  agoraphobia</a:t>
            </a:r>
          </a:p>
        </p:txBody>
      </p:sp>
      <p:pic>
        <p:nvPicPr>
          <p:cNvPr id="12293" name="Picture 5" descr="MCj0431512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410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7" name="Rectangle 6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  <p:pic>
        <p:nvPicPr>
          <p:cNvPr id="10" name="~PP3540.WAV">
            <a:hlinkClick r:id="" action="ppaction://media"/>
          </p:cNvPr>
          <p:cNvPicPr>
            <a:picLocks noRot="1" noChangeAspect="1"/>
          </p:cNvPicPr>
          <p:nvPr>
            <a:wavAudioFile r:embed="rId1" name="~PP3540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66661631"/>
      </p:ext>
    </p:extLst>
  </p:cSld>
  <p:clrMapOvr>
    <a:masterClrMapping/>
  </p:clrMapOvr>
  <p:transition advTm="229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56095"/>
            <a:ext cx="77724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 smtClean="0"/>
              <a:t>      </a:t>
            </a:r>
            <a:r>
              <a:rPr lang="en-US" u="sng" dirty="0" smtClean="0"/>
              <a:t>QUICK QUIZ</a:t>
            </a:r>
            <a:r>
              <a:rPr lang="en-US" dirty="0" smtClean="0"/>
              <a:t>:	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6553200" cy="4114800"/>
          </a:xfrm>
        </p:spPr>
        <p:txBody>
          <a:bodyPr/>
          <a:lstStyle/>
          <a:p>
            <a:pPr marL="533400" indent="-533400" eaLnBrk="1" hangingPunct="1">
              <a:buFont typeface="Wingdings 2" pitchFamily="18" charset="2"/>
              <a:buAutoNum type="arabicPeriod" startAt="3"/>
              <a:defRPr/>
            </a:pPr>
            <a:r>
              <a:rPr lang="en-US" b="1" dirty="0" smtClean="0"/>
              <a:t>Which term means fear of heights?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endParaRPr lang="en-US" dirty="0"/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A.</a:t>
            </a:r>
            <a:r>
              <a:rPr lang="en-US" dirty="0" smtClean="0"/>
              <a:t>  acromegaly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B.</a:t>
            </a:r>
            <a:r>
              <a:rPr lang="en-US" dirty="0" smtClean="0"/>
              <a:t>  hydrophobia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C.</a:t>
            </a:r>
            <a:r>
              <a:rPr lang="en-US" dirty="0" smtClean="0"/>
              <a:t>  </a:t>
            </a:r>
            <a:r>
              <a:rPr lang="en-US" dirty="0" smtClean="0">
                <a:solidFill>
                  <a:srgbClr val="FF0000"/>
                </a:solidFill>
              </a:rPr>
              <a:t>acrophobia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D.</a:t>
            </a:r>
            <a:r>
              <a:rPr lang="en-US" dirty="0" smtClean="0"/>
              <a:t>  agoraphobia</a:t>
            </a:r>
          </a:p>
        </p:txBody>
      </p:sp>
      <p:pic>
        <p:nvPicPr>
          <p:cNvPr id="12293" name="Picture 5" descr="MCj0431512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410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-14945" y="0"/>
            <a:ext cx="9144738" cy="664111"/>
            <a:chOff x="0" y="3875"/>
            <a:chExt cx="9144738" cy="664111"/>
          </a:xfrm>
        </p:grpSpPr>
        <p:sp>
          <p:nvSpPr>
            <p:cNvPr id="7" name="Rectangle 6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  <p:pic>
        <p:nvPicPr>
          <p:cNvPr id="10" name="~PP3765.WAV">
            <a:hlinkClick r:id="" action="ppaction://media"/>
          </p:cNvPr>
          <p:cNvPicPr>
            <a:picLocks noRot="1" noChangeAspect="1"/>
          </p:cNvPicPr>
          <p:nvPr>
            <a:wavAudioFile r:embed="rId1" name="~PP3765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6809580"/>
      </p:ext>
    </p:extLst>
  </p:cSld>
  <p:clrMapOvr>
    <a:masterClrMapping/>
  </p:clrMapOvr>
  <p:transition advTm="98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1600"/>
            <a:ext cx="7543800" cy="44196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buFont typeface="Wingdings 2" pitchFamily="18" charset="2"/>
              <a:buNone/>
              <a:defRPr/>
            </a:pPr>
            <a:endParaRPr lang="en-US" sz="1800" b="1" dirty="0" smtClean="0">
              <a:solidFill>
                <a:schemeClr val="tx2"/>
              </a:solidFill>
            </a:endParaRPr>
          </a:p>
          <a:p>
            <a:pPr>
              <a:lnSpc>
                <a:spcPct val="130000"/>
              </a:lnSpc>
              <a:buNone/>
              <a:defRPr/>
            </a:pPr>
            <a:r>
              <a:rPr lang="en-US" sz="3300" dirty="0"/>
              <a:t>Noun Suffixes</a:t>
            </a:r>
          </a:p>
          <a:p>
            <a:pPr eaLnBrk="1" hangingPunct="1">
              <a:lnSpc>
                <a:spcPct val="130000"/>
              </a:lnSpc>
              <a:buFont typeface="Wingdings 2" pitchFamily="18" charset="2"/>
              <a:buNone/>
              <a:defRPr/>
            </a:pPr>
            <a:endParaRPr lang="en-US" sz="18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-ptosis</a:t>
            </a:r>
            <a:r>
              <a:rPr lang="en-US" dirty="0" smtClean="0"/>
              <a:t>		drooping, sagging, 					prolapse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-sclerosis		</a:t>
            </a:r>
            <a:r>
              <a:rPr lang="en-US" dirty="0" smtClean="0"/>
              <a:t>hardening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-scope	</a:t>
            </a:r>
            <a:r>
              <a:rPr lang="en-US" dirty="0" smtClean="0"/>
              <a:t>	instrument for visual 				examination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</a:t>
            </a:r>
            <a:r>
              <a:rPr lang="en-US" b="1" dirty="0" err="1" smtClean="0"/>
              <a:t>scopy</a:t>
            </a:r>
            <a:r>
              <a:rPr lang="en-US" sz="2400" dirty="0" smtClean="0"/>
              <a:t>		</a:t>
            </a:r>
            <a:r>
              <a:rPr lang="en-US" dirty="0" smtClean="0"/>
              <a:t>process of visual 					examination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-stasis		</a:t>
            </a:r>
            <a:r>
              <a:rPr lang="en-US" dirty="0" smtClean="0"/>
              <a:t>stopping, controlling</a:t>
            </a:r>
          </a:p>
        </p:txBody>
      </p:sp>
      <p:sp>
        <p:nvSpPr>
          <p:cNvPr id="13316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8" name="Rectangle 7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Suffixes and Terminology </a:t>
            </a:r>
          </a:p>
        </p:txBody>
      </p:sp>
      <p:pic>
        <p:nvPicPr>
          <p:cNvPr id="12" name="~PP2355.WAV">
            <a:hlinkClick r:id="" action="ppaction://media"/>
          </p:cNvPr>
          <p:cNvPicPr>
            <a:picLocks noRot="1" noChangeAspect="1"/>
          </p:cNvPicPr>
          <p:nvPr>
            <a:wavAudioFile r:embed="rId1" name="~PP2355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3082498"/>
      </p:ext>
    </p:extLst>
  </p:cSld>
  <p:clrMapOvr>
    <a:masterClrMapping/>
  </p:clrMapOvr>
  <p:transition advTm="1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8153400" cy="4176528"/>
          </a:xfrm>
        </p:spPr>
        <p:txBody>
          <a:bodyPr>
            <a:spAutoFit/>
          </a:bodyPr>
          <a:lstStyle/>
          <a:p>
            <a:pPr>
              <a:lnSpc>
                <a:spcPct val="130000"/>
              </a:lnSpc>
              <a:buNone/>
              <a:defRPr/>
            </a:pPr>
            <a:r>
              <a:rPr lang="en-US" dirty="0" smtClean="0"/>
              <a:t>Noun </a:t>
            </a:r>
            <a:r>
              <a:rPr lang="en-US" dirty="0"/>
              <a:t>Suffixes</a:t>
            </a:r>
          </a:p>
          <a:p>
            <a:pPr eaLnBrk="1" hangingPunct="1">
              <a:lnSpc>
                <a:spcPct val="130000"/>
              </a:lnSpc>
              <a:buFont typeface="Wingdings 2" pitchFamily="18" charset="2"/>
              <a:buNone/>
              <a:defRPr/>
            </a:pPr>
            <a:endParaRPr lang="en-US" sz="18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2400" b="1" dirty="0" smtClean="0"/>
              <a:t>-</a:t>
            </a:r>
            <a:r>
              <a:rPr lang="en-US" sz="2400" b="1" dirty="0" err="1" smtClean="0"/>
              <a:t>stomy</a:t>
            </a:r>
            <a:r>
              <a:rPr lang="en-US" sz="2400" dirty="0" smtClean="0"/>
              <a:t>		opening to form a mouth 				(stoma)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2400" b="1" dirty="0" smtClean="0"/>
              <a:t>-therapy		</a:t>
            </a:r>
            <a:r>
              <a:rPr lang="en-US" sz="2400" dirty="0" smtClean="0"/>
              <a:t>treatment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2400" b="1" dirty="0" smtClean="0"/>
              <a:t>-</a:t>
            </a:r>
            <a:r>
              <a:rPr lang="en-US" sz="2400" b="1" dirty="0" err="1" smtClean="0"/>
              <a:t>tomy</a:t>
            </a:r>
            <a:r>
              <a:rPr lang="en-US" sz="2400" dirty="0" smtClean="0"/>
              <a:t>		incision, cutting into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sz="2400" b="1" dirty="0" smtClean="0"/>
              <a:t>-trophy</a:t>
            </a:r>
            <a:r>
              <a:rPr lang="en-US" sz="2400" dirty="0" smtClean="0"/>
              <a:t>		development, nourishment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endParaRPr lang="en-US" dirty="0" smtClean="0"/>
          </a:p>
        </p:txBody>
      </p:sp>
      <p:sp>
        <p:nvSpPr>
          <p:cNvPr id="14340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8" name="Rectangle 7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Suffixes and Terminology </a:t>
            </a:r>
          </a:p>
        </p:txBody>
      </p:sp>
      <p:pic>
        <p:nvPicPr>
          <p:cNvPr id="12" name="~PP2367.WAV">
            <a:hlinkClick r:id="" action="ppaction://media"/>
          </p:cNvPr>
          <p:cNvPicPr>
            <a:picLocks noRot="1" noChangeAspect="1"/>
          </p:cNvPicPr>
          <p:nvPr>
            <a:wavAudioFile r:embed="rId1" name="~PP2367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21742651"/>
      </p:ext>
    </p:extLst>
  </p:cSld>
  <p:clrMapOvr>
    <a:masterClrMapping/>
  </p:clrMapOvr>
  <p:transition advTm="16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7772400" cy="4724400"/>
          </a:xfrm>
        </p:spPr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b="1" dirty="0" smtClean="0"/>
              <a:t>SHORTER NOUN SUFFIXES </a:t>
            </a:r>
            <a:endParaRPr lang="en-US" dirty="0" smtClean="0"/>
          </a:p>
          <a:p>
            <a:pPr eaLnBrk="1" hangingPunct="1">
              <a:buFont typeface="Wingdings 2" pitchFamily="18" charset="2"/>
              <a:buNone/>
              <a:defRPr/>
            </a:pPr>
            <a:endParaRPr lang="en-US" sz="1800" b="1" dirty="0" smtClean="0">
              <a:solidFill>
                <a:schemeClr val="tx2"/>
              </a:solidFill>
            </a:endParaRP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sz="2400" b="1" dirty="0" smtClean="0"/>
              <a:t>-</a:t>
            </a:r>
            <a:r>
              <a:rPr lang="en-US" sz="2400" b="1" dirty="0" err="1" smtClean="0"/>
              <a:t>er</a:t>
            </a:r>
            <a:r>
              <a:rPr lang="en-US" sz="2400" dirty="0" smtClean="0"/>
              <a:t>			one who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sz="2400" b="1" dirty="0" smtClean="0"/>
              <a:t>-</a:t>
            </a:r>
            <a:r>
              <a:rPr lang="en-US" sz="2400" b="1" dirty="0" err="1" smtClean="0"/>
              <a:t>ia</a:t>
            </a:r>
            <a:r>
              <a:rPr lang="en-US" sz="2400" b="1" dirty="0" smtClean="0"/>
              <a:t>			</a:t>
            </a:r>
            <a:r>
              <a:rPr lang="en-US" sz="2400" dirty="0" smtClean="0"/>
              <a:t>condition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sz="2400" b="1" dirty="0" smtClean="0"/>
              <a:t>-</a:t>
            </a:r>
            <a:r>
              <a:rPr lang="en-US" sz="2400" b="1" dirty="0" err="1" smtClean="0"/>
              <a:t>ist</a:t>
            </a:r>
            <a:r>
              <a:rPr lang="en-US" sz="2400" b="1" dirty="0" smtClean="0"/>
              <a:t>	</a:t>
            </a:r>
            <a:r>
              <a:rPr lang="en-US" sz="2400" dirty="0" smtClean="0"/>
              <a:t>		specialist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sz="2400" b="1" dirty="0" smtClean="0"/>
              <a:t>-ole			</a:t>
            </a:r>
            <a:r>
              <a:rPr lang="en-US" sz="2400" dirty="0" smtClean="0"/>
              <a:t>little, small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-</a:t>
            </a:r>
            <a:r>
              <a:rPr lang="en-US" sz="2400" b="1" dirty="0" err="1" smtClean="0"/>
              <a:t>ule</a:t>
            </a:r>
            <a:r>
              <a:rPr lang="en-US" sz="2400" b="1" dirty="0" smtClean="0"/>
              <a:t>			</a:t>
            </a:r>
            <a:r>
              <a:rPr lang="en-US" sz="2400" dirty="0" smtClean="0"/>
              <a:t>little, small</a:t>
            </a:r>
            <a:endParaRPr lang="en-US" sz="2400" b="1" dirty="0" smtClean="0"/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sz="2400" b="1" dirty="0" smtClean="0"/>
              <a:t>-um, </a:t>
            </a:r>
            <a:r>
              <a:rPr lang="en-US" sz="2400" b="1" dirty="0" err="1" smtClean="0"/>
              <a:t>ium</a:t>
            </a:r>
            <a:r>
              <a:rPr lang="en-US" sz="2000" dirty="0" smtClean="0"/>
              <a:t>		</a:t>
            </a:r>
            <a:r>
              <a:rPr lang="en-US" sz="2400" dirty="0" smtClean="0"/>
              <a:t>structure, tissue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sz="2400" b="1" dirty="0" smtClean="0"/>
              <a:t>-us			</a:t>
            </a:r>
            <a:r>
              <a:rPr lang="en-US" sz="2400" dirty="0" smtClean="0"/>
              <a:t>structure, substance</a:t>
            </a:r>
            <a:endParaRPr lang="en-US" sz="2400" b="1" dirty="0" smtClean="0"/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sz="2400" b="1" dirty="0" smtClean="0"/>
              <a:t>-y			</a:t>
            </a:r>
            <a:r>
              <a:rPr lang="en-US" sz="2400" dirty="0" smtClean="0"/>
              <a:t>condition, process</a:t>
            </a:r>
          </a:p>
        </p:txBody>
      </p:sp>
      <p:sp>
        <p:nvSpPr>
          <p:cNvPr id="15364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8" name="Rectangle 7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Suffixes and Terminology </a:t>
            </a:r>
          </a:p>
        </p:txBody>
      </p:sp>
      <p:pic>
        <p:nvPicPr>
          <p:cNvPr id="13" name="~PP241.WAV">
            <a:hlinkClick r:id="" action="ppaction://media"/>
          </p:cNvPr>
          <p:cNvPicPr>
            <a:picLocks noRot="1" noChangeAspect="1"/>
          </p:cNvPicPr>
          <p:nvPr>
            <a:wavAudioFile r:embed="rId1" name="~PP241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9253071"/>
      </p:ext>
    </p:extLst>
  </p:cSld>
  <p:clrMapOvr>
    <a:masterClrMapping/>
  </p:clrMapOvr>
  <p:transition advTm="8443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7543800" cy="4419600"/>
          </a:xfrm>
        </p:spPr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b="1" dirty="0" smtClean="0"/>
              <a:t>ADJECTIVE SUFFIXES</a:t>
            </a:r>
            <a:endParaRPr lang="en-US" dirty="0" smtClean="0"/>
          </a:p>
          <a:p>
            <a:pPr eaLnBrk="1" hangingPunct="1">
              <a:buFont typeface="Wingdings 2" pitchFamily="18" charset="2"/>
              <a:buNone/>
              <a:defRPr/>
            </a:pPr>
            <a:endParaRPr lang="en-US" sz="18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130000"/>
              </a:lnSpc>
              <a:buFont typeface="Wingdings 2" pitchFamily="18" charset="2"/>
              <a:buNone/>
              <a:defRPr/>
            </a:pPr>
            <a:endParaRPr lang="en-US" sz="18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2400" b="1" dirty="0" smtClean="0"/>
              <a:t>-ac, </a:t>
            </a:r>
            <a:r>
              <a:rPr lang="en-US" sz="2400" b="1" dirty="0" err="1" smtClean="0"/>
              <a:t>iac</a:t>
            </a:r>
            <a:r>
              <a:rPr lang="en-US" sz="2400" dirty="0" smtClean="0"/>
              <a:t>	pertaining to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2400" b="1" dirty="0" smtClean="0"/>
              <a:t>-al		</a:t>
            </a:r>
            <a:r>
              <a:rPr lang="en-US" sz="2400" dirty="0" smtClean="0"/>
              <a:t>pertaining to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2400" b="1" dirty="0" smtClean="0"/>
              <a:t>-</a:t>
            </a:r>
            <a:r>
              <a:rPr lang="en-US" sz="2400" b="1" dirty="0" err="1" smtClean="0"/>
              <a:t>ar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ary</a:t>
            </a:r>
            <a:r>
              <a:rPr lang="en-US" sz="2400" dirty="0" smtClean="0"/>
              <a:t>	pertaining to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sz="2400" b="1" dirty="0" smtClean="0"/>
              <a:t>-</a:t>
            </a:r>
            <a:r>
              <a:rPr lang="en-US" sz="2400" b="1" dirty="0" err="1" smtClean="0"/>
              <a:t>eal</a:t>
            </a:r>
            <a:r>
              <a:rPr lang="en-US" sz="2400" dirty="0" smtClean="0"/>
              <a:t>		pertaining to</a:t>
            </a:r>
            <a:r>
              <a:rPr lang="en-US" sz="2400" b="1" dirty="0" smtClean="0"/>
              <a:t> 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sz="2400" b="1" dirty="0" smtClean="0"/>
              <a:t>-genic	</a:t>
            </a:r>
            <a:r>
              <a:rPr lang="en-US" sz="2400" dirty="0" smtClean="0"/>
              <a:t>pertaining to producing, 				produced by or in</a:t>
            </a:r>
          </a:p>
        </p:txBody>
      </p:sp>
      <p:sp>
        <p:nvSpPr>
          <p:cNvPr id="16388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8" name="Rectangle 7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Suffixes and Terminology </a:t>
            </a:r>
          </a:p>
        </p:txBody>
      </p:sp>
      <p:pic>
        <p:nvPicPr>
          <p:cNvPr id="13" name="~PP2351.WAV">
            <a:hlinkClick r:id="" action="ppaction://media"/>
          </p:cNvPr>
          <p:cNvPicPr>
            <a:picLocks noRot="1" noChangeAspect="1"/>
          </p:cNvPicPr>
          <p:nvPr>
            <a:wavAudioFile r:embed="rId1" name="~PP2351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1636820"/>
      </p:ext>
    </p:extLst>
  </p:cSld>
  <p:clrMapOvr>
    <a:masterClrMapping/>
  </p:clrMapOvr>
  <p:transition advTm="511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7543800" cy="44196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b="1" dirty="0" smtClean="0"/>
              <a:t>ADJECTIVE SUFFIXES</a:t>
            </a:r>
            <a:endParaRPr lang="en-US" dirty="0" smtClean="0"/>
          </a:p>
          <a:p>
            <a:pPr eaLnBrk="1" hangingPunct="1">
              <a:buFont typeface="Wingdings 2" pitchFamily="18" charset="2"/>
              <a:buNone/>
              <a:defRPr/>
            </a:pPr>
            <a:endParaRPr lang="en-US" sz="18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130000"/>
              </a:lnSpc>
              <a:buFont typeface="Wingdings 2" pitchFamily="18" charset="2"/>
              <a:buNone/>
              <a:defRPr/>
            </a:pPr>
            <a:endParaRPr lang="en-US" sz="18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</a:t>
            </a:r>
            <a:r>
              <a:rPr lang="en-US" b="1" dirty="0" err="1" smtClean="0"/>
              <a:t>ic</a:t>
            </a:r>
            <a:r>
              <a:rPr lang="en-US" b="1" dirty="0" smtClean="0"/>
              <a:t>, </a:t>
            </a:r>
            <a:r>
              <a:rPr lang="en-US" b="1" dirty="0" err="1" smtClean="0"/>
              <a:t>ical</a:t>
            </a:r>
            <a:r>
              <a:rPr lang="en-US" dirty="0" smtClean="0"/>
              <a:t>		pertaining to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</a:t>
            </a:r>
            <a:r>
              <a:rPr lang="en-US" b="1" dirty="0" err="1" smtClean="0"/>
              <a:t>oid</a:t>
            </a:r>
            <a:r>
              <a:rPr lang="en-US" b="1" dirty="0" smtClean="0"/>
              <a:t>			</a:t>
            </a:r>
            <a:r>
              <a:rPr lang="en-US" dirty="0" smtClean="0"/>
              <a:t>resembling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</a:t>
            </a:r>
            <a:r>
              <a:rPr lang="en-US" b="1" dirty="0" err="1" smtClean="0"/>
              <a:t>ose</a:t>
            </a:r>
            <a:r>
              <a:rPr lang="en-US" dirty="0" smtClean="0"/>
              <a:t>		 	pertaining to</a:t>
            </a:r>
            <a:r>
              <a:rPr lang="en-US" b="1" dirty="0" smtClean="0"/>
              <a:t>, </a:t>
            </a:r>
            <a:r>
              <a:rPr lang="en-US" dirty="0" smtClean="0"/>
              <a:t>full of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</a:t>
            </a:r>
            <a:r>
              <a:rPr lang="en-US" b="1" dirty="0" err="1" smtClean="0"/>
              <a:t>ous</a:t>
            </a:r>
            <a:r>
              <a:rPr lang="en-US" sz="2400" dirty="0" smtClean="0"/>
              <a:t>		 	</a:t>
            </a:r>
            <a:r>
              <a:rPr lang="en-US" dirty="0" smtClean="0"/>
              <a:t>pertaining to</a:t>
            </a:r>
            <a:r>
              <a:rPr lang="en-US" b="1" dirty="0" smtClean="0"/>
              <a:t> 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-tic			</a:t>
            </a:r>
            <a:r>
              <a:rPr lang="en-US" dirty="0" smtClean="0"/>
              <a:t>pertaining to</a:t>
            </a:r>
          </a:p>
        </p:txBody>
      </p:sp>
      <p:sp>
        <p:nvSpPr>
          <p:cNvPr id="17412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8" name="Rectangle 7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Suffixes and Terminology </a:t>
            </a:r>
          </a:p>
        </p:txBody>
      </p:sp>
      <p:pic>
        <p:nvPicPr>
          <p:cNvPr id="13" name="~PP696.WAV">
            <a:hlinkClick r:id="" action="ppaction://media"/>
          </p:cNvPr>
          <p:cNvPicPr>
            <a:picLocks noRot="1" noChangeAspect="1"/>
          </p:cNvPicPr>
          <p:nvPr>
            <a:wavAudioFile r:embed="rId1" name="~PP696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1053195"/>
      </p:ext>
    </p:extLst>
  </p:cSld>
  <p:clrMapOvr>
    <a:masterClrMapping/>
  </p:clrMapOvr>
  <p:transition advTm="351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>
                <a:solidFill>
                  <a:srgbClr val="0B1143"/>
                </a:solidFill>
              </a:rPr>
              <a:t>Build Terms with Suffixes and Combining Forms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905000"/>
            <a:ext cx="8458200" cy="4800600"/>
          </a:xfrm>
        </p:spPr>
        <p:txBody>
          <a:bodyPr>
            <a:normAutofit fontScale="92500"/>
          </a:bodyPr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b="1" u="sng" dirty="0" smtClean="0"/>
              <a:t>Combining Forms + Suffix </a:t>
            </a:r>
            <a:r>
              <a:rPr lang="en-US" b="1" dirty="0" smtClean="0"/>
              <a:t>   </a:t>
            </a:r>
            <a:r>
              <a:rPr lang="en-US" b="1" u="sng" dirty="0" smtClean="0"/>
              <a:t>Meaning</a:t>
            </a:r>
          </a:p>
          <a:p>
            <a:pPr>
              <a:defRPr/>
            </a:pPr>
            <a:r>
              <a:rPr lang="en-US" sz="2400" dirty="0" err="1" smtClean="0"/>
              <a:t>arthr</a:t>
            </a:r>
            <a:r>
              <a:rPr lang="en-US" sz="2400" dirty="0"/>
              <a:t>/it is	</a:t>
            </a:r>
            <a:r>
              <a:rPr lang="en-US" sz="2400" dirty="0" smtClean="0"/>
              <a:t>                inflammation </a:t>
            </a:r>
            <a:r>
              <a:rPr lang="en-US" sz="2400" dirty="0"/>
              <a:t>of joint</a:t>
            </a:r>
          </a:p>
          <a:p>
            <a:pPr>
              <a:defRPr/>
            </a:pPr>
            <a:endParaRPr lang="en-US" sz="2400" dirty="0"/>
          </a:p>
          <a:p>
            <a:pPr>
              <a:defRPr/>
            </a:pPr>
            <a:r>
              <a:rPr lang="en-US" sz="2400" dirty="0" err="1" smtClean="0"/>
              <a:t>blephar</a:t>
            </a:r>
            <a:r>
              <a:rPr lang="en-US" sz="2400" dirty="0" smtClean="0"/>
              <a:t>/o/ptosis             drooping </a:t>
            </a:r>
            <a:r>
              <a:rPr lang="en-US" sz="2400" dirty="0"/>
              <a:t>eyelid</a:t>
            </a:r>
          </a:p>
          <a:p>
            <a:pPr eaLnBrk="1" hangingPunct="1">
              <a:defRPr/>
            </a:pPr>
            <a:endParaRPr lang="en-US" sz="2400" dirty="0" smtClean="0"/>
          </a:p>
          <a:p>
            <a:pPr>
              <a:defRPr/>
            </a:pPr>
            <a:r>
              <a:rPr lang="en-US" sz="2400" dirty="0" err="1" smtClean="0"/>
              <a:t>isch</a:t>
            </a:r>
            <a:r>
              <a:rPr lang="en-US" sz="2400" dirty="0" smtClean="0"/>
              <a:t>/</a:t>
            </a:r>
            <a:r>
              <a:rPr lang="en-US" sz="2400" dirty="0" err="1" smtClean="0"/>
              <a:t>emia</a:t>
            </a:r>
            <a:r>
              <a:rPr lang="en-US" sz="2400" dirty="0" smtClean="0"/>
              <a:t>                         loss </a:t>
            </a:r>
            <a:r>
              <a:rPr lang="en-US" sz="2400" dirty="0"/>
              <a:t>of normal blood flow </a:t>
            </a:r>
          </a:p>
          <a:p>
            <a:pPr eaLnBrk="1" hangingPunct="1">
              <a:defRPr/>
            </a:pPr>
            <a:endParaRPr lang="en-US" sz="2400" dirty="0" smtClean="0"/>
          </a:p>
          <a:p>
            <a:pPr>
              <a:defRPr/>
            </a:pPr>
            <a:r>
              <a:rPr lang="en-US" sz="2400" dirty="0" err="1" smtClean="0"/>
              <a:t>oste</a:t>
            </a:r>
            <a:r>
              <a:rPr lang="en-US" sz="2400" dirty="0"/>
              <a:t>/o/genic  </a:t>
            </a:r>
            <a:r>
              <a:rPr lang="en-US" sz="2400" dirty="0" smtClean="0"/>
              <a:t>                  produced </a:t>
            </a:r>
            <a:r>
              <a:rPr lang="en-US" sz="2400" dirty="0"/>
              <a:t>by bone tissue</a:t>
            </a:r>
          </a:p>
          <a:p>
            <a:pPr eaLnBrk="1" hangingPunct="1">
              <a:defRPr/>
            </a:pPr>
            <a:endParaRPr lang="en-US" sz="2400" dirty="0" smtClean="0"/>
          </a:p>
          <a:p>
            <a:pPr>
              <a:defRPr/>
            </a:pPr>
            <a:r>
              <a:rPr lang="en-US" sz="2400" dirty="0" err="1" smtClean="0"/>
              <a:t>staphyl</a:t>
            </a:r>
            <a:r>
              <a:rPr lang="en-US" sz="2400" dirty="0" smtClean="0"/>
              <a:t>/o/</a:t>
            </a:r>
            <a:r>
              <a:rPr lang="en-US" sz="2400" dirty="0" err="1" smtClean="0"/>
              <a:t>cocci</a:t>
            </a:r>
            <a:r>
              <a:rPr lang="en-US" sz="2400" dirty="0" smtClean="0"/>
              <a:t>               berry-shaped </a:t>
            </a:r>
            <a:r>
              <a:rPr lang="en-US" sz="2400" dirty="0"/>
              <a:t>bacteria </a:t>
            </a:r>
            <a:r>
              <a:rPr lang="en-US" sz="2400" dirty="0" smtClean="0"/>
              <a:t>        				       that </a:t>
            </a:r>
            <a:r>
              <a:rPr lang="en-US" sz="2400" dirty="0"/>
              <a:t>grow in clusters</a:t>
            </a:r>
          </a:p>
          <a:p>
            <a:pPr eaLnBrk="1" hangingPunct="1">
              <a:defRPr/>
            </a:pPr>
            <a:endParaRPr lang="en-US" sz="2400" dirty="0" smtClean="0"/>
          </a:p>
        </p:txBody>
      </p:sp>
      <p:sp>
        <p:nvSpPr>
          <p:cNvPr id="18437" name="Rectangle 6"/>
          <p:cNvSpPr>
            <a:spLocks noChangeArrowheads="1"/>
          </p:cNvSpPr>
          <p:nvPr/>
        </p:nvSpPr>
        <p:spPr bwMode="auto">
          <a:xfrm>
            <a:off x="804863" y="564356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GB" sz="1800" b="0">
              <a:latin typeface="Arial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7" name="Rectangle 6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  <p:pic>
        <p:nvPicPr>
          <p:cNvPr id="11" name="~PP3477.WAV">
            <a:hlinkClick r:id="" action="ppaction://media"/>
          </p:cNvPr>
          <p:cNvPicPr>
            <a:picLocks noRot="1" noChangeAspect="1"/>
          </p:cNvPicPr>
          <p:nvPr>
            <a:wavAudioFile r:embed="rId1" name="~PP3477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7978316"/>
      </p:ext>
    </p:extLst>
  </p:cSld>
  <p:clrMapOvr>
    <a:masterClrMapping/>
  </p:clrMapOvr>
  <p:transition advTm="1564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Plurality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381" y="1981200"/>
            <a:ext cx="8229600" cy="4221163"/>
          </a:xfrm>
        </p:spPr>
        <p:txBody>
          <a:bodyPr/>
          <a:lstStyle/>
          <a:p>
            <a:r>
              <a:rPr lang="en-US" dirty="0"/>
              <a:t>To make a medical word plural (more than one), first look at the suffix.</a:t>
            </a:r>
          </a:p>
          <a:p>
            <a:endParaRPr lang="en-US" dirty="0" smtClean="0"/>
          </a:p>
          <a:p>
            <a:r>
              <a:rPr lang="en-US" dirty="0" smtClean="0"/>
              <a:t>Then</a:t>
            </a:r>
            <a:r>
              <a:rPr lang="en-US" dirty="0"/>
              <a:t>, choose the rule that changes the singular form to the plural form. 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pic>
        <p:nvPicPr>
          <p:cNvPr id="8" name="~PP3714.WAV">
            <a:hlinkClick r:id="" action="ppaction://media"/>
          </p:cNvPr>
          <p:cNvPicPr>
            <a:picLocks noRot="1" noChangeAspect="1"/>
          </p:cNvPicPr>
          <p:nvPr>
            <a:wavAudioFile r:embed="rId1" name="~PP3714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6838232"/>
      </p:ext>
    </p:extLst>
  </p:cSld>
  <p:clrMapOvr>
    <a:masterClrMapping/>
  </p:clrMapOvr>
  <p:transition advTm="206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Plurality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381" y="1828800"/>
            <a:ext cx="8229600" cy="43735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The 6 plurality rules:</a:t>
            </a:r>
          </a:p>
          <a:p>
            <a:r>
              <a:rPr lang="en-US" dirty="0" smtClean="0"/>
              <a:t>1. Words ending in </a:t>
            </a:r>
            <a:r>
              <a:rPr lang="en-US" u="sng" dirty="0" smtClean="0"/>
              <a:t>a</a:t>
            </a:r>
            <a:r>
              <a:rPr lang="en-US" dirty="0" smtClean="0"/>
              <a:t>, retain the </a:t>
            </a:r>
            <a:r>
              <a:rPr lang="en-US" u="sng" dirty="0" smtClean="0"/>
              <a:t>a</a:t>
            </a:r>
            <a:r>
              <a:rPr lang="en-US" dirty="0" smtClean="0"/>
              <a:t> and add </a:t>
            </a:r>
            <a:r>
              <a:rPr lang="en-US" u="sng" dirty="0" smtClean="0"/>
              <a:t>e</a:t>
            </a:r>
          </a:p>
          <a:p>
            <a:r>
              <a:rPr lang="en-US" dirty="0" smtClean="0"/>
              <a:t>2. Words ending in </a:t>
            </a:r>
            <a:r>
              <a:rPr lang="en-US" u="sng" dirty="0" smtClean="0"/>
              <a:t>is</a:t>
            </a:r>
            <a:r>
              <a:rPr lang="en-US" dirty="0" smtClean="0"/>
              <a:t>, drop the </a:t>
            </a:r>
            <a:r>
              <a:rPr lang="en-US" u="sng" dirty="0" smtClean="0"/>
              <a:t>is</a:t>
            </a:r>
            <a:r>
              <a:rPr lang="en-US" dirty="0" smtClean="0"/>
              <a:t> and add </a:t>
            </a:r>
            <a:r>
              <a:rPr lang="en-US" u="sng" dirty="0" err="1" smtClean="0"/>
              <a:t>es</a:t>
            </a:r>
            <a:endParaRPr lang="en-US" u="sng" dirty="0" smtClean="0"/>
          </a:p>
          <a:p>
            <a:r>
              <a:rPr lang="en-US" dirty="0" smtClean="0"/>
              <a:t>3. Words ending in </a:t>
            </a:r>
            <a:r>
              <a:rPr lang="en-US" u="sng" dirty="0" smtClean="0"/>
              <a:t>ex</a:t>
            </a:r>
            <a:r>
              <a:rPr lang="en-US" dirty="0" smtClean="0"/>
              <a:t> or </a:t>
            </a:r>
            <a:r>
              <a:rPr lang="en-US" u="sng" dirty="0" smtClean="0"/>
              <a:t>ix</a:t>
            </a:r>
            <a:r>
              <a:rPr lang="en-US" dirty="0" smtClean="0"/>
              <a:t>, drop the </a:t>
            </a:r>
            <a:r>
              <a:rPr lang="en-US" u="sng" dirty="0" smtClean="0"/>
              <a:t>ex</a:t>
            </a:r>
            <a:r>
              <a:rPr lang="en-US" dirty="0" smtClean="0"/>
              <a:t> or </a:t>
            </a:r>
            <a:r>
              <a:rPr lang="en-US" u="sng" dirty="0" smtClean="0"/>
              <a:t>ix</a:t>
            </a:r>
            <a:r>
              <a:rPr lang="en-US" dirty="0" smtClean="0"/>
              <a:t> and add </a:t>
            </a:r>
            <a:r>
              <a:rPr lang="en-US" u="sng" dirty="0" smtClean="0"/>
              <a:t>ices</a:t>
            </a:r>
          </a:p>
          <a:p>
            <a:r>
              <a:rPr lang="en-US" dirty="0" smtClean="0"/>
              <a:t>4. Words ending in </a:t>
            </a:r>
            <a:r>
              <a:rPr lang="en-US" u="sng" dirty="0" smtClean="0"/>
              <a:t>on</a:t>
            </a:r>
            <a:r>
              <a:rPr lang="en-US" dirty="0" smtClean="0"/>
              <a:t>, drop the </a:t>
            </a:r>
            <a:r>
              <a:rPr lang="en-US" u="sng" dirty="0" smtClean="0"/>
              <a:t>on</a:t>
            </a:r>
            <a:r>
              <a:rPr lang="en-US" dirty="0" smtClean="0"/>
              <a:t> and add </a:t>
            </a:r>
            <a:r>
              <a:rPr lang="en-US" u="sng" dirty="0" smtClean="0"/>
              <a:t>a</a:t>
            </a:r>
          </a:p>
          <a:p>
            <a:r>
              <a:rPr lang="en-US" dirty="0" smtClean="0"/>
              <a:t>5. Words ending in </a:t>
            </a:r>
            <a:r>
              <a:rPr lang="en-US" u="sng" dirty="0" smtClean="0"/>
              <a:t>um</a:t>
            </a:r>
            <a:r>
              <a:rPr lang="en-US" dirty="0" smtClean="0"/>
              <a:t>, drop the </a:t>
            </a:r>
            <a:r>
              <a:rPr lang="en-US" u="sng" dirty="0" smtClean="0"/>
              <a:t>um</a:t>
            </a:r>
            <a:r>
              <a:rPr lang="en-US" dirty="0" smtClean="0"/>
              <a:t> and add </a:t>
            </a:r>
            <a:r>
              <a:rPr lang="en-US" u="sng" dirty="0" smtClean="0"/>
              <a:t>a</a:t>
            </a:r>
          </a:p>
          <a:p>
            <a:r>
              <a:rPr lang="en-US" dirty="0" smtClean="0"/>
              <a:t>6. Words ending in </a:t>
            </a:r>
            <a:r>
              <a:rPr lang="en-US" u="sng" dirty="0" smtClean="0"/>
              <a:t>us</a:t>
            </a:r>
            <a:r>
              <a:rPr lang="en-US" dirty="0" smtClean="0"/>
              <a:t>, drop the </a:t>
            </a:r>
            <a:r>
              <a:rPr lang="en-US" u="sng" dirty="0" smtClean="0"/>
              <a:t>us</a:t>
            </a:r>
            <a:r>
              <a:rPr lang="en-US" dirty="0" smtClean="0"/>
              <a:t> and add </a:t>
            </a:r>
            <a:r>
              <a:rPr lang="en-US" u="sng" dirty="0" err="1" smtClean="0"/>
              <a:t>i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pic>
        <p:nvPicPr>
          <p:cNvPr id="9" name="~PP2731.WAV">
            <a:hlinkClick r:id="" action="ppaction://media"/>
          </p:cNvPr>
          <p:cNvPicPr>
            <a:picLocks noRot="1" noChangeAspect="1"/>
          </p:cNvPicPr>
          <p:nvPr>
            <a:wavAudioFile r:embed="rId1" name="~PP2731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909964"/>
      </p:ext>
    </p:extLst>
  </p:cSld>
  <p:clrMapOvr>
    <a:masterClrMapping/>
  </p:clrMapOvr>
  <p:transition advTm="891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End of Basic Terminology Lecture</a:t>
            </a:r>
            <a:br>
              <a:rPr lang="en-US" dirty="0" smtClean="0"/>
            </a:br>
            <a:r>
              <a:rPr lang="en-US" dirty="0" smtClean="0"/>
              <a:t>Part 2</a:t>
            </a:r>
            <a:endParaRPr lang="en-US" dirty="0"/>
          </a:p>
        </p:txBody>
      </p:sp>
      <p:sp>
        <p:nvSpPr>
          <p:cNvPr id="1064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1388" y="1905000"/>
            <a:ext cx="8229600" cy="4419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Questions? 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Email questions to the instructor.</a:t>
            </a:r>
          </a:p>
          <a:p>
            <a:pPr lvl="1">
              <a:lnSpc>
                <a:spcPct val="90000"/>
              </a:lnSpc>
            </a:pP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hlinkClick r:id="rId5"/>
              </a:rPr>
              <a:t>ficticousinstructor@YSMU.edu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endParaRPr lang="en-US" sz="2000" dirty="0" smtClean="0"/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4" name="Rectangle 3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9" name="~PP2291.WAV">
            <a:hlinkClick r:id="" action="ppaction://media"/>
          </p:cNvPr>
          <p:cNvPicPr>
            <a:picLocks noRot="1" noChangeAspect="1"/>
          </p:cNvPicPr>
          <p:nvPr>
            <a:wavAudioFile r:embed="rId2" name="~PP2291.WAV"/>
          </p:nvPr>
        </p:nvPicPr>
        <p:blipFill>
          <a:blip r:embed="rId7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95318752"/>
      </p:ext>
    </p:extLst>
  </p:cSld>
  <p:clrMapOvr>
    <a:masterClrMapping/>
  </p:clrMapOvr>
  <p:transition advTm="6178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6498" grpId="0"/>
      <p:bldP spid="106499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Medical Terminology&amp;quot;&quot;/&gt;&lt;property id=&quot;20307&quot; value=&quot;258&quot;/&gt;&lt;/object&gt;&lt;object type=&quot;3&quot; unique_id=&quot;10020&quot;&gt;&lt;property id=&quot;20148&quot; value=&quot;5&quot;/&gt;&lt;property id=&quot;20300&quot; value=&quot;Slide 2 - &amp;quot;Prefixes&amp;quot;&quot;/&gt;&lt;property id=&quot;20307&quot; value=&quot;276&quot;/&gt;&lt;/object&gt;&lt;object type=&quot;3&quot; unique_id=&quot;10021&quot;&gt;&lt;property id=&quot;20148&quot; value=&quot;5&quot;/&gt;&lt;property id=&quot;20300&quot; value=&quot;Slide 3&quot;/&gt;&lt;property id=&quot;20307&quot; value=&quot;309&quot;/&gt;&lt;/object&gt;&lt;object type=&quot;3&quot; unique_id=&quot;10022&quot;&gt;&lt;property id=&quot;20148&quot; value=&quot;5&quot;/&gt;&lt;property id=&quot;20300&quot; value=&quot;Slide 4&quot;/&gt;&lt;property id=&quot;20307&quot; value=&quot;320&quot;/&gt;&lt;/object&gt;&lt;object type=&quot;3&quot; unique_id=&quot;10023&quot;&gt;&lt;property id=&quot;20148&quot; value=&quot;5&quot;/&gt;&lt;property id=&quot;20300&quot; value=&quot;Slide 5&quot;/&gt;&lt;property id=&quot;20307&quot; value=&quot;321&quot;/&gt;&lt;/object&gt;&lt;object type=&quot;3&quot; unique_id=&quot;10024&quot;&gt;&lt;property id=&quot;20148&quot; value=&quot;5&quot;/&gt;&lt;property id=&quot;20300&quot; value=&quot;Slide 6&quot;/&gt;&lt;property id=&quot;20307&quot; value=&quot;322&quot;/&gt;&lt;/object&gt;&lt;object type=&quot;3&quot; unique_id=&quot;10025&quot;&gt;&lt;property id=&quot;20148&quot; value=&quot;5&quot;/&gt;&lt;property id=&quot;20300&quot; value=&quot;Slide 7&quot;/&gt;&lt;property id=&quot;20307&quot; value=&quot;323&quot;/&gt;&lt;/object&gt;&lt;object type=&quot;3&quot; unique_id=&quot;10026&quot;&gt;&lt;property id=&quot;20148&quot; value=&quot;5&quot;/&gt;&lt;property id=&quot;20300&quot; value=&quot;Slide 8&quot;/&gt;&lt;property id=&quot;20307&quot; value=&quot;324&quot;/&gt;&lt;/object&gt;&lt;object type=&quot;3&quot; unique_id=&quot;10027&quot;&gt;&lt;property id=&quot;20148&quot; value=&quot;5&quot;/&gt;&lt;property id=&quot;20300&quot; value=&quot;Slide 9&quot;/&gt;&lt;property id=&quot;20307&quot; value=&quot;325&quot;/&gt;&lt;/object&gt;&lt;object type=&quot;3&quot; unique_id=&quot;10028&quot;&gt;&lt;property id=&quot;20148&quot; value=&quot;5&quot;/&gt;&lt;property id=&quot;20300&quot; value=&quot;Slide 10&quot;/&gt;&lt;property id=&quot;20307&quot; value=&quot;326&quot;/&gt;&lt;/object&gt;&lt;object type=&quot;3&quot; unique_id=&quot;10029&quot;&gt;&lt;property id=&quot;20148&quot; value=&quot;5&quot;/&gt;&lt;property id=&quot;20300&quot; value=&quot;Slide 11&quot;/&gt;&lt;property id=&quot;20307&quot; value=&quot;327&quot;/&gt;&lt;/object&gt;&lt;object type=&quot;3&quot; unique_id=&quot;10030&quot;&gt;&lt;property id=&quot;20148&quot; value=&quot;5&quot;/&gt;&lt;property id=&quot;20300&quot; value=&quot;Slide 12 - &amp;quot;      QUICK QUIZ:&amp;amp;#x09;&amp;quot;&quot;/&gt;&lt;property id=&quot;20307&quot; value=&quot;318&quot;/&gt;&lt;/object&gt;&lt;object type=&quot;3&quot; unique_id=&quot;10031&quot;&gt;&lt;property id=&quot;20148&quot; value=&quot;5&quot;/&gt;&lt;property id=&quot;20300&quot; value=&quot;Slide 13 - &amp;quot;      QUICK QUIZ:&amp;amp;#x09;&amp;quot;&quot;/&gt;&lt;property id=&quot;20307&quot; value=&quot;328&quot;/&gt;&lt;/object&gt;&lt;object type=&quot;3&quot; unique_id=&quot;10032&quot;&gt;&lt;property id=&quot;20148&quot; value=&quot;5&quot;/&gt;&lt;property id=&quot;20300&quot; value=&quot;Slide 14 - &amp;quot;QUICK QUIZ: &amp;amp;#x09;&amp;quot;&quot;/&gt;&lt;property id=&quot;20307&quot; value=&quot;319&quot;/&gt;&lt;/object&gt;&lt;object type=&quot;3&quot; unique_id=&quot;10033&quot;&gt;&lt;property id=&quot;20148&quot; value=&quot;5&quot;/&gt;&lt;property id=&quot;20300&quot; value=&quot;Slide 15 - &amp;quot;QUICK QUIZ: &amp;amp;#x09;&amp;quot;&quot;/&gt;&lt;property id=&quot;20307&quot; value=&quot;329&quot;/&gt;&lt;/object&gt;&lt;object type=&quot;3&quot; unique_id=&quot;10034&quot;&gt;&lt;property id=&quot;20148&quot; value=&quot;5&quot;/&gt;&lt;property id=&quot;20300&quot; value=&quot;Slide 16 - &amp;quot;Suffixes&amp;quot;&quot;/&gt;&lt;property id=&quot;20307&quot; value=&quot;269&quot;/&gt;&lt;/object&gt;&lt;object type=&quot;3&quot; unique_id=&quot;10035&quot;&gt;&lt;property id=&quot;20148&quot; value=&quot;5&quot;/&gt;&lt;property id=&quot;20300&quot; value=&quot;Slide 17 - &amp;quot;Meanings of certain suffixes&amp;quot;&quot;/&gt;&lt;property id=&quot;20307&quot; value=&quot;271&quot;/&gt;&lt;/object&gt;&lt;object type=&quot;3&quot; unique_id=&quot;10036&quot;&gt;&lt;property id=&quot;20148&quot; value=&quot;5&quot;/&gt;&lt;property id=&quot;20300&quot; value=&quot;Slide 18&quot;/&gt;&lt;property id=&quot;20307&quot; value=&quot;272&quot;/&gt;&lt;/object&gt;&lt;object type=&quot;3&quot; unique_id=&quot;10037&quot;&gt;&lt;property id=&quot;20148&quot; value=&quot;5&quot;/&gt;&lt;property id=&quot;20300&quot; value=&quot;Slide 19&quot;/&gt;&lt;property id=&quot;20307&quot; value=&quot;273&quot;/&gt;&lt;/object&gt;&lt;object type=&quot;3&quot; unique_id=&quot;10038&quot;&gt;&lt;property id=&quot;20148&quot; value=&quot;5&quot;/&gt;&lt;property id=&quot;20300&quot; value=&quot;Slide 20&quot;/&gt;&lt;property id=&quot;20307&quot; value=&quot;274&quot;/&gt;&lt;/object&gt;&lt;object type=&quot;3&quot; unique_id=&quot;10039&quot;&gt;&lt;property id=&quot;20148&quot; value=&quot;5&quot;/&gt;&lt;property id=&quot;20300&quot; value=&quot;Slide 21&quot;/&gt;&lt;property id=&quot;20307&quot; value=&quot;277&quot;/&gt;&lt;/object&gt;&lt;object type=&quot;3&quot; unique_id=&quot;10040&quot;&gt;&lt;property id=&quot;20148&quot; value=&quot;5&quot;/&gt;&lt;property id=&quot;20300&quot; value=&quot;Slide 22 - &amp;quot;Suffixes and Terminology &amp;quot;&quot;/&gt;&lt;property id=&quot;20307&quot; value=&quot;279&quot;/&gt;&lt;/object&gt;&lt;object type=&quot;3&quot; unique_id=&quot;10041&quot;&gt;&lt;property id=&quot;20148&quot; value=&quot;5&quot;/&gt;&lt;property id=&quot;20300&quot; value=&quot;Slide 23 - &amp;quot;Suffixes and Terminology &amp;quot;&quot;/&gt;&lt;property id=&quot;20307&quot; value=&quot;280&quot;/&gt;&lt;/object&gt;&lt;object type=&quot;3&quot; unique_id=&quot;10042&quot;&gt;&lt;property id=&quot;20148&quot; value=&quot;5&quot;/&gt;&lt;property id=&quot;20300&quot; value=&quot;Slide 24 - &amp;quot;Suffixes and Terminology &amp;quot;&quot;/&gt;&lt;property id=&quot;20307&quot; value=&quot;281&quot;/&gt;&lt;/object&gt;&lt;object type=&quot;3&quot; unique_id=&quot;10043&quot;&gt;&lt;property id=&quot;20148&quot; value=&quot;5&quot;/&gt;&lt;property id=&quot;20300&quot; value=&quot;Slide 25 - &amp;quot;Suffixes and Terminology &amp;quot;&quot;/&gt;&lt;property id=&quot;20307&quot; value=&quot;282&quot;/&gt;&lt;/object&gt;&lt;object type=&quot;3&quot; unique_id=&quot;10044&quot;&gt;&lt;property id=&quot;20148&quot; value=&quot;5&quot;/&gt;&lt;property id=&quot;20300&quot; value=&quot;Slide 26 - &amp;quot;Suffixes and Terminology &amp;quot;&quot;/&gt;&lt;property id=&quot;20307&quot; value=&quot;283&quot;/&gt;&lt;/object&gt;&lt;object type=&quot;3&quot; unique_id=&quot;10045&quot;&gt;&lt;property id=&quot;20148&quot; value=&quot;5&quot;/&gt;&lt;property id=&quot;20300&quot; value=&quot;Slide 27 - &amp;quot;      QUICK QUIZ:&amp;amp;#x09;&amp;quot;&quot;/&gt;&lt;property id=&quot;20307&quot; value=&quot;284&quot;/&gt;&lt;/object&gt;&lt;object type=&quot;3&quot; unique_id=&quot;10046&quot;&gt;&lt;property id=&quot;20148&quot; value=&quot;5&quot;/&gt;&lt;property id=&quot;20300&quot; value=&quot;Slide 28 - &amp;quot;      QUICK QUIZ:&amp;amp;#x09;&amp;quot;&quot;/&gt;&lt;property id=&quot;20307&quot; value=&quot;331&quot;/&gt;&lt;/object&gt;&lt;object type=&quot;3&quot; unique_id=&quot;10047&quot;&gt;&lt;property id=&quot;20148&quot; value=&quot;5&quot;/&gt;&lt;property id=&quot;20300&quot; value=&quot;Slide 29 - &amp;quot;Suffixes and Terminology &amp;quot;&quot;/&gt;&lt;property id=&quot;20307&quot; value=&quot;285&quot;/&gt;&lt;/object&gt;&lt;object type=&quot;3&quot; unique_id=&quot;10048&quot;&gt;&lt;property id=&quot;20148&quot; value=&quot;5&quot;/&gt;&lt;property id=&quot;20300&quot; value=&quot;Slide 30 - &amp;quot;Suffixes and Terminology &amp;quot;&quot;/&gt;&lt;property id=&quot;20307&quot; value=&quot;286&quot;/&gt;&lt;/object&gt;&lt;object type=&quot;3&quot; unique_id=&quot;10049&quot;&gt;&lt;property id=&quot;20148&quot; value=&quot;5&quot;/&gt;&lt;property id=&quot;20300&quot; value=&quot;Slide 31 - &amp;quot;Suffixes and Terminology &amp;quot;&quot;/&gt;&lt;property id=&quot;20307&quot; value=&quot;287&quot;/&gt;&lt;/object&gt;&lt;object type=&quot;3&quot; unique_id=&quot;10050&quot;&gt;&lt;property id=&quot;20148&quot; value=&quot;5&quot;/&gt;&lt;property id=&quot;20300&quot; value=&quot;Slide 32 - &amp;quot;Suffixes and Terminology &amp;quot;&quot;/&gt;&lt;property id=&quot;20307&quot; value=&quot;288&quot;/&gt;&lt;/object&gt;&lt;object type=&quot;3&quot; unique_id=&quot;10051&quot;&gt;&lt;property id=&quot;20148&quot; value=&quot;5&quot;/&gt;&lt;property id=&quot;20300&quot; value=&quot;Slide 33 - &amp;quot;Suffixes and Terminology &amp;quot;&quot;/&gt;&lt;property id=&quot;20307&quot; value=&quot;289&quot;/&gt;&lt;/object&gt;&lt;object type=&quot;3&quot; unique_id=&quot;10052&quot;&gt;&lt;property id=&quot;20148&quot; value=&quot;5&quot;/&gt;&lt;property id=&quot;20300&quot; value=&quot;Slide 34 - &amp;quot;Build Terms with Suffixes and Combining Forms &amp;quot;&quot;/&gt;&lt;property id=&quot;20307&quot; value=&quot;290&quot;/&gt;&lt;/object&gt;&lt;object type=&quot;3&quot; unique_id=&quot;10053&quot;&gt;&lt;property id=&quot;20148&quot; value=&quot;5&quot;/&gt;&lt;property id=&quot;20300&quot; value=&quot;Slide 35 - &amp;quot;Plurality&amp;quot;&quot;/&gt;&lt;property id=&quot;20307&quot; value=&quot;278&quot;/&gt;&lt;/object&gt;&lt;object type=&quot;3&quot; unique_id=&quot;10054&quot;&gt;&lt;property id=&quot;20148&quot; value=&quot;5&quot;/&gt;&lt;property id=&quot;20300&quot; value=&quot;Slide 36 - &amp;quot;Plurality&amp;quot;&quot;/&gt;&lt;property id=&quot;20307&quot; value=&quot;336&quot;/&gt;&lt;/object&gt;&lt;object type=&quot;3&quot; unique_id=&quot;10075&quot;&gt;&lt;property id=&quot;20148&quot; value=&quot;5&quot;/&gt;&lt;property id=&quot;20300&quot; value=&quot;Slide 37 - &amp;quot;End of Basic Terminology Lecture&amp;#x0D;&amp;#x0A;Part 2&amp;quot;&quot;/&gt;&lt;property id=&quot;20307&quot; value=&quot;330&quot;/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10.2|3.9|3|3.1|2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9.5|2.2|7.7|1.8|5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4|8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9|3.9|3.6|3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2|2.6|2.2|3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4|4.1|3.9|2.9|3.1|2.9|7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yperlink xmlns="734a1647-99e7-4494-a870-a23f97adf3c9">
      <Url xsi:nil="true"/>
      <Description xsi:nil="true"/>
    </Hyperlink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6C325D36D5AD459204543193189004" ma:contentTypeVersion="1" ma:contentTypeDescription="Create a new document." ma:contentTypeScope="" ma:versionID="aaeba8e6b2908c3bcfb1a63bdfac9664">
  <xsd:schema xmlns:xsd="http://www.w3.org/2001/XMLSchema" xmlns:xs="http://www.w3.org/2001/XMLSchema" xmlns:p="http://schemas.microsoft.com/office/2006/metadata/properties" xmlns:ns2="734a1647-99e7-4494-a870-a23f97adf3c9" targetNamespace="http://schemas.microsoft.com/office/2006/metadata/properties" ma:root="true" ma:fieldsID="32a73d4ad553d972b9ffa4c8475d5f5e" ns2:_="">
    <xsd:import namespace="734a1647-99e7-4494-a870-a23f97adf3c9"/>
    <xsd:element name="properties">
      <xsd:complexType>
        <xsd:sequence>
          <xsd:element name="documentManagement">
            <xsd:complexType>
              <xsd:all>
                <xsd:element ref="ns2:Hyper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4a1647-99e7-4494-a870-a23f97adf3c9" elementFormDefault="qualified">
    <xsd:import namespace="http://schemas.microsoft.com/office/2006/documentManagement/types"/>
    <xsd:import namespace="http://schemas.microsoft.com/office/infopath/2007/PartnerControls"/>
    <xsd:element name="Hyperlink" ma:index="8" nillable="true" ma:displayName="Hyperlink" ma:format="Hyperlink" ma:internalName="Hyper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812D436-D0D1-485C-B62C-E5C7D17C64C7}"/>
</file>

<file path=customXml/itemProps2.xml><?xml version="1.0" encoding="utf-8"?>
<ds:datastoreItem xmlns:ds="http://schemas.openxmlformats.org/officeDocument/2006/customXml" ds:itemID="{08AFCA45-7C38-4FEA-8B1E-7A7BAD00AE7B}"/>
</file>

<file path=customXml/itemProps3.xml><?xml version="1.0" encoding="utf-8"?>
<ds:datastoreItem xmlns:ds="http://schemas.openxmlformats.org/officeDocument/2006/customXml" ds:itemID="{60917FFA-16B6-4ED5-9091-3F44D2510D6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609</TotalTime>
  <Words>833</Words>
  <Application>Microsoft Office PowerPoint</Application>
  <PresentationFormat>On-screen Show (4:3)</PresentationFormat>
  <Paragraphs>342</Paragraphs>
  <Slides>37</Slides>
  <Notes>37</Notes>
  <HiddenSlides>0</HiddenSlides>
  <MMClips>37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Medical Terminology</vt:lpstr>
      <vt:lpstr>Prefixes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      QUICK QUIZ: </vt:lpstr>
      <vt:lpstr>      QUICK QUIZ: </vt:lpstr>
      <vt:lpstr>QUICK QUIZ:  </vt:lpstr>
      <vt:lpstr>QUICK QUIZ:  </vt:lpstr>
      <vt:lpstr>Suffixes</vt:lpstr>
      <vt:lpstr>Meanings of certain suffixes</vt:lpstr>
      <vt:lpstr>Slide 18</vt:lpstr>
      <vt:lpstr>Slide 19</vt:lpstr>
      <vt:lpstr>Slide 20</vt:lpstr>
      <vt:lpstr>Slide 21</vt:lpstr>
      <vt:lpstr>Suffixes and Terminology </vt:lpstr>
      <vt:lpstr>Suffixes and Terminology </vt:lpstr>
      <vt:lpstr>Suffixes and Terminology </vt:lpstr>
      <vt:lpstr>Suffixes and Terminology </vt:lpstr>
      <vt:lpstr>Suffixes and Terminology </vt:lpstr>
      <vt:lpstr>      QUICK QUIZ: </vt:lpstr>
      <vt:lpstr>      QUICK QUIZ: </vt:lpstr>
      <vt:lpstr>Suffixes and Terminology </vt:lpstr>
      <vt:lpstr>Suffixes and Terminology </vt:lpstr>
      <vt:lpstr>Suffixes and Terminology </vt:lpstr>
      <vt:lpstr>Suffixes and Terminology </vt:lpstr>
      <vt:lpstr>Suffixes and Terminology </vt:lpstr>
      <vt:lpstr>Build Terms with Suffixes and Combining Forms </vt:lpstr>
      <vt:lpstr>Plurality</vt:lpstr>
      <vt:lpstr>Plurality</vt:lpstr>
      <vt:lpstr>End of Basic Terminology Lecture Part 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A. Hartner</dc:creator>
  <cp:lastModifiedBy>Christine</cp:lastModifiedBy>
  <cp:revision>66</cp:revision>
  <dcterms:created xsi:type="dcterms:W3CDTF">2012-09-26T13:31:51Z</dcterms:created>
  <dcterms:modified xsi:type="dcterms:W3CDTF">2012-11-17T17:43:17Z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0x010100BB6C325D36D5AD459204543193189004</vt:lpwstr>
  </property>
</Properties>
</file>